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60" r:id="rId3"/>
    <p:sldId id="259" r:id="rId4"/>
    <p:sldId id="261" r:id="rId5"/>
    <p:sldId id="262" r:id="rId6"/>
    <p:sldId id="263" r:id="rId7"/>
    <p:sldId id="264" r:id="rId8"/>
    <p:sldId id="265" r:id="rId9"/>
    <p:sldId id="266" r:id="rId10"/>
    <p:sldId id="267" r:id="rId11"/>
    <p:sldId id="268" r:id="rId12"/>
    <p:sldId id="275" r:id="rId13"/>
    <p:sldId id="276" r:id="rId14"/>
    <p:sldId id="277" r:id="rId15"/>
    <p:sldId id="278" r:id="rId16"/>
    <p:sldId id="279" r:id="rId17"/>
    <p:sldId id="269" r:id="rId18"/>
    <p:sldId id="270" r:id="rId19"/>
    <p:sldId id="280" r:id="rId20"/>
    <p:sldId id="272" r:id="rId21"/>
    <p:sldId id="273" r:id="rId22"/>
    <p:sldId id="281" r:id="rId23"/>
    <p:sldId id="274" r:id="rId24"/>
  </p:sldIdLst>
  <p:sldSz cx="9144000" cy="5143500" type="screen16x9"/>
  <p:notesSz cx="6858000" cy="9144000"/>
  <p:embeddedFontLst>
    <p:embeddedFont>
      <p:font typeface="Batang" panose="02030600000101010101" pitchFamily="18" charset="-127"/>
      <p:regular r:id="rId26"/>
    </p:embeddedFont>
    <p:embeddedFont>
      <p:font typeface="Cambria" panose="02040503050406030204" pitchFamily="18" charset="0"/>
      <p:regular r:id="rId27"/>
      <p:bold r:id="rId28"/>
      <p:italic r:id="rId29"/>
      <p:boldItalic r:id="rId30"/>
    </p:embeddedFont>
    <p:embeddedFont>
      <p:font typeface="Comic Sans MS" panose="030F0702030302020204" pitchFamily="66" charset="0"/>
      <p:regular r:id="rId31"/>
      <p:bold r:id="rId32"/>
    </p:embeddedFont>
    <p:embeddedFont>
      <p:font typeface="Bookman Old Style" panose="02050604050505020204" pitchFamily="18" charset="0"/>
      <p:regular r:id="rId33"/>
      <p:bold r:id="rId34"/>
      <p:italic r:id="rId35"/>
      <p:boldItalic r:id="rId36"/>
    </p:embeddedFont>
    <p:embeddedFont>
      <p:font typeface="Arabic Typesetting" panose="03020402040406030203" pitchFamily="66" charset="-78"/>
      <p:regular r:id="rId37"/>
    </p:embeddedFont>
    <p:embeddedFont>
      <p:font typeface="BatangChe" panose="02030609000101010101" pitchFamily="49" charset="-127"/>
      <p:regular r:id="rId38"/>
    </p:embeddedFont>
    <p:embeddedFont>
      <p:font typeface="Calibri" panose="020F0502020204030204" pitchFamily="34" charset="0"/>
      <p:regular r:id="rId39"/>
      <p:bold r:id="rId40"/>
      <p:italic r:id="rId41"/>
      <p:boldItalic r:id="rId42"/>
    </p:embeddedFont>
    <p:embeddedFont>
      <p:font typeface="Aparajita" panose="020B0604020202020204" pitchFamily="34" charset="0"/>
      <p:regular r:id="rId43"/>
      <p:bold r:id="rId44"/>
      <p:italic r:id="rId45"/>
      <p:boldItalic r:id="rId46"/>
    </p:embeddedFont>
    <p:embeddedFont>
      <p:font typeface="Nuni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78" y="3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050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3"/>
          <p:cNvPicPr preferRelativeResize="0"/>
          <p:nvPr/>
        </p:nvPicPr>
        <p:blipFill rotWithShape="1">
          <a:blip r:embed="rId3">
            <a:alphaModFix/>
          </a:blip>
          <a:srcRect l="25141" r="31178" b="38590"/>
          <a:stretch/>
        </p:blipFill>
        <p:spPr>
          <a:xfrm>
            <a:off x="2889428" y="286950"/>
            <a:ext cx="808825" cy="898500"/>
          </a:xfrm>
          <a:prstGeom prst="rect">
            <a:avLst/>
          </a:prstGeom>
          <a:noFill/>
          <a:ln>
            <a:noFill/>
          </a:ln>
        </p:spPr>
      </p:pic>
      <p:pic>
        <p:nvPicPr>
          <p:cNvPr id="129" name="Google Shape;129;p13"/>
          <p:cNvPicPr preferRelativeResize="0"/>
          <p:nvPr/>
        </p:nvPicPr>
        <p:blipFill rotWithShape="1">
          <a:blip r:embed="rId3">
            <a:alphaModFix/>
          </a:blip>
          <a:srcRect t="68239"/>
          <a:stretch/>
        </p:blipFill>
        <p:spPr>
          <a:xfrm>
            <a:off x="3816894" y="509998"/>
            <a:ext cx="2005750" cy="503325"/>
          </a:xfrm>
          <a:prstGeom prst="rect">
            <a:avLst/>
          </a:prstGeom>
          <a:noFill/>
          <a:ln>
            <a:noFill/>
          </a:ln>
        </p:spPr>
      </p:pic>
      <p:sp>
        <p:nvSpPr>
          <p:cNvPr id="130" name="Google Shape;130;p13"/>
          <p:cNvSpPr txBox="1"/>
          <p:nvPr/>
        </p:nvSpPr>
        <p:spPr>
          <a:xfrm>
            <a:off x="1954200" y="1400850"/>
            <a:ext cx="523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solidFill>
                <a:schemeClr val="dk2"/>
              </a:solidFill>
              <a:highlight>
                <a:schemeClr val="dk1"/>
              </a:highlight>
              <a:latin typeface="Comic Sans MS"/>
              <a:ea typeface="Comic Sans MS"/>
              <a:cs typeface="Comic Sans MS"/>
              <a:sym typeface="Comic Sans MS"/>
            </a:endParaRPr>
          </a:p>
        </p:txBody>
      </p:sp>
      <p:sp>
        <p:nvSpPr>
          <p:cNvPr id="131" name="Google Shape;131;p13"/>
          <p:cNvSpPr txBox="1">
            <a:spLocks noGrp="1"/>
          </p:cNvSpPr>
          <p:nvPr>
            <p:ph type="ctrTitle"/>
          </p:nvPr>
        </p:nvSpPr>
        <p:spPr>
          <a:xfrm>
            <a:off x="2306100" y="2016450"/>
            <a:ext cx="22659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s" sz="2520" dirty="0">
                <a:solidFill>
                  <a:schemeClr val="dk1"/>
                </a:solidFill>
                <a:latin typeface="Comic Sans MS"/>
                <a:ea typeface="Comic Sans MS"/>
                <a:cs typeface="Comic Sans MS"/>
                <a:sym typeface="Comic Sans MS"/>
              </a:rPr>
              <a:t>RENDICIÓN DE CUENTAS</a:t>
            </a:r>
            <a:endParaRPr sz="2520" dirty="0">
              <a:solidFill>
                <a:schemeClr val="dk1"/>
              </a:solidFill>
              <a:latin typeface="Comic Sans MS"/>
              <a:ea typeface="Comic Sans MS"/>
              <a:cs typeface="Comic Sans MS"/>
              <a:sym typeface="Comic Sans MS"/>
            </a:endParaRPr>
          </a:p>
        </p:txBody>
      </p:sp>
      <p:sp>
        <p:nvSpPr>
          <p:cNvPr id="2" name="Rectángulo 1"/>
          <p:cNvSpPr/>
          <p:nvPr/>
        </p:nvSpPr>
        <p:spPr>
          <a:xfrm>
            <a:off x="2683565" y="1874352"/>
            <a:ext cx="3949148" cy="1754326"/>
          </a:xfrm>
          <a:prstGeom prst="rect">
            <a:avLst/>
          </a:prstGeom>
          <a:noFill/>
        </p:spPr>
        <p:txBody>
          <a:bodyPr wrap="square" lIns="91440" tIns="45720" rIns="91440" bIns="45720">
            <a:spAutoFit/>
          </a:bodyPr>
          <a:lstStyle/>
          <a:p>
            <a:pPr algn="ctr"/>
            <a:r>
              <a:rPr lang="es-ES" sz="3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ea typeface="BatangChe" panose="02030609000101010101" pitchFamily="49" charset="-127"/>
                <a:cs typeface="Aparajita" panose="020B0604020202020204" pitchFamily="34" charset="0"/>
              </a:rPr>
              <a:t>RENDICIÓN DE CUENTAS </a:t>
            </a:r>
          </a:p>
          <a:p>
            <a:pPr algn="ctr"/>
            <a:r>
              <a:rPr lang="es-ES" sz="3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ea typeface="BatangChe" panose="02030609000101010101" pitchFamily="49" charset="-127"/>
                <a:cs typeface="Aparajita" panose="020B0604020202020204" pitchFamily="34" charset="0"/>
              </a:rPr>
              <a:t>2022</a:t>
            </a:r>
            <a:endPar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ea typeface="BatangChe" panose="02030609000101010101" pitchFamily="49" charset="-127"/>
              <a:cs typeface="Aparajita" panose="020B0604020202020204" pitchFamily="34" charset="0"/>
            </a:endParaRPr>
          </a:p>
        </p:txBody>
      </p:sp>
      <p:sp>
        <p:nvSpPr>
          <p:cNvPr id="3" name="Rectángulo 2"/>
          <p:cNvSpPr/>
          <p:nvPr/>
        </p:nvSpPr>
        <p:spPr>
          <a:xfrm>
            <a:off x="4217214" y="3979525"/>
            <a:ext cx="4001416" cy="707886"/>
          </a:xfrm>
          <a:prstGeom prst="rect">
            <a:avLst/>
          </a:prstGeom>
          <a:noFill/>
        </p:spPr>
        <p:txBody>
          <a:bodyPr wrap="none" lIns="91440" tIns="45720" rIns="91440" bIns="45720">
            <a:spAutoFit/>
          </a:bodyPr>
          <a:lstStyle/>
          <a:p>
            <a:pPr algn="ctr"/>
            <a:r>
              <a:rPr lang="es-E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¡BIENVENIDOS!</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9" name="Imagen 8">
            <a:extLst>
              <a:ext uri="{FF2B5EF4-FFF2-40B4-BE49-F238E27FC236}">
                <a16:creationId xmlns:a16="http://schemas.microsoft.com/office/drawing/2014/main" id="{1CC7060E-28A3-4344-9F98-585D937E0A61}"/>
              </a:ext>
            </a:extLst>
          </p:cNvPr>
          <p:cNvPicPr/>
          <p:nvPr/>
        </p:nvPicPr>
        <p:blipFill rotWithShape="1">
          <a:blip r:embed="rId4" cstate="print">
            <a:extLst>
              <a:ext uri="{28A0092B-C50C-407E-A947-70E740481C1C}">
                <a14:useLocalDpi xmlns:a14="http://schemas.microsoft.com/office/drawing/2010/main" val="0"/>
              </a:ext>
            </a:extLst>
          </a:blip>
          <a:srcRect l="18376"/>
          <a:stretch/>
        </p:blipFill>
        <p:spPr>
          <a:xfrm>
            <a:off x="590654" y="2144375"/>
            <a:ext cx="2359660" cy="1835150"/>
          </a:xfrm>
          <a:prstGeom prst="rect">
            <a:avLst/>
          </a:prstGeom>
          <a:ln>
            <a:noFill/>
          </a:ln>
          <a:effectLst>
            <a:outerShdw blurRad="190500" algn="tl" rotWithShape="0">
              <a:srgbClr val="000000">
                <a:alpha val="70000"/>
              </a:srgbClr>
            </a:outerShdw>
          </a:effectLst>
        </p:spPr>
      </p:pic>
      <p:pic>
        <p:nvPicPr>
          <p:cNvPr id="10" name="Imagen 9">
            <a:extLst>
              <a:ext uri="{FF2B5EF4-FFF2-40B4-BE49-F238E27FC236}">
                <a16:creationId xmlns:a16="http://schemas.microsoft.com/office/drawing/2014/main" id="{A3787418-D862-4AA5-BE11-E6499818AE3B}"/>
              </a:ext>
            </a:extLst>
          </p:cNvPr>
          <p:cNvPicPr/>
          <p:nvPr/>
        </p:nvPicPr>
        <p:blipFill rotWithShape="1">
          <a:blip r:embed="rId5" cstate="print">
            <a:extLst>
              <a:ext uri="{28A0092B-C50C-407E-A947-70E740481C1C}">
                <a14:useLocalDpi xmlns:a14="http://schemas.microsoft.com/office/drawing/2010/main" val="0"/>
              </a:ext>
            </a:extLst>
          </a:blip>
          <a:srcRect r="800"/>
          <a:stretch/>
        </p:blipFill>
        <p:spPr>
          <a:xfrm>
            <a:off x="6153674" y="850341"/>
            <a:ext cx="2514600" cy="16891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13082" y="317567"/>
            <a:ext cx="42672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buClrTx/>
            </a:pPr>
            <a:r>
              <a:rPr lang="es-ES" sz="1600" b="1" dirty="0">
                <a:latin typeface="Arabic Typesetting" panose="03020402040406030203" pitchFamily="66" charset="-78"/>
                <a:cs typeface="Arabic Typesetting" panose="03020402040406030203" pitchFamily="66" charset="-78"/>
              </a:rPr>
              <a:t>SERVICIO DE ALQUILER DE VOLQUETES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Beneficiarios:</a:t>
            </a:r>
            <a:r>
              <a:rPr kumimoji="0" lang="es-ES" altLang="es-ES" sz="1600"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Cantón Paute</a:t>
            </a:r>
            <a:endPar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a:t>
            </a: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del </a:t>
            </a: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contrato:</a:t>
            </a:r>
            <a:r>
              <a:rPr kumimoji="0" lang="es-ES" altLang="es-ES" sz="1600"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10/03/2022</a:t>
            </a:r>
            <a:endParaRPr kumimoji="0" lang="es-ES" altLang="es-ES" sz="16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a:t>
            </a:r>
            <a:r>
              <a:rPr lang="es-ES" altLang="es-ES" sz="1600" dirty="0" smtClean="0">
                <a:solidFill>
                  <a:schemeClr val="bg2"/>
                </a:solidFill>
                <a:latin typeface="Arabic Typesetting" panose="03020402040406030203" pitchFamily="66" charset="-78"/>
                <a:ea typeface="Open Sans"/>
                <a:cs typeface="Arabic Typesetting" panose="03020402040406030203" pitchFamily="66" charset="-78"/>
              </a:rPr>
              <a:t>10/03/2022</a:t>
            </a:r>
            <a:endParaRPr kumimoji="0" lang="es-ES" altLang="es-ES" sz="16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a:t>
            </a:r>
            <a:r>
              <a:rPr lang="es-ES" altLang="es-ES" sz="1600" dirty="0" smtClean="0">
                <a:solidFill>
                  <a:schemeClr val="bg2"/>
                </a:solidFill>
                <a:latin typeface="Arabic Typesetting" panose="03020402040406030203" pitchFamily="66" charset="-78"/>
                <a:ea typeface="Open Sans"/>
                <a:cs typeface="Arabic Typesetting" panose="03020402040406030203" pitchFamily="66" charset="-78"/>
              </a:rPr>
              <a:t>424 Horas</a:t>
            </a:r>
            <a:endParaRPr kumimoji="0" lang="es-ES" altLang="es-ES" sz="16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a:t>
            </a:r>
            <a:r>
              <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obra:</a:t>
            </a:r>
            <a:r>
              <a:rPr kumimoji="0" lang="es-ES" altLang="es-ES" sz="1600"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09/05/2022</a:t>
            </a:r>
            <a:endParaRPr kumimoji="0" lang="es-ES" altLang="es-ES" sz="1600"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algn="just" eaLnBrk="0" fontAlgn="base" hangingPunct="0">
              <a:spcBef>
                <a:spcPct val="0"/>
              </a:spcBef>
              <a:spcAft>
                <a:spcPct val="0"/>
              </a:spcAft>
              <a:buClrTx/>
            </a:pPr>
            <a:r>
              <a:rPr lang="es-ES" altLang="es-ES" sz="1600" dirty="0">
                <a:solidFill>
                  <a:schemeClr val="bg2"/>
                </a:solidFill>
                <a:latin typeface="Arabic Typesetting" panose="03020402040406030203" pitchFamily="66" charset="-78"/>
                <a:ea typeface="Open Sans"/>
                <a:cs typeface="Arabic Typesetting" panose="03020402040406030203" pitchFamily="66" charset="-78"/>
              </a:rPr>
              <a:t>Monto ejecutado: </a:t>
            </a:r>
            <a:r>
              <a:rPr lang="es-ES" altLang="es-ES" sz="1600" dirty="0" smtClean="0">
                <a:solidFill>
                  <a:schemeClr val="bg2"/>
                </a:solidFill>
                <a:latin typeface="Arabic Typesetting" panose="03020402040406030203" pitchFamily="66" charset="-78"/>
                <a:ea typeface="Open Sans"/>
                <a:cs typeface="Arabic Typesetting" panose="03020402040406030203" pitchFamily="66" charset="-78"/>
              </a:rPr>
              <a:t>4,845.00</a:t>
            </a:r>
            <a:endParaRPr lang="es-ES" altLang="es-ES" sz="1600" dirty="0">
              <a:solidFill>
                <a:schemeClr val="bg2"/>
              </a:solidFill>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bg2"/>
              </a:solidFill>
              <a:effectLst/>
              <a:latin typeface="Arial" panose="020B0604020202020204" pitchFamily="34" charset="0"/>
            </a:endParaRPr>
          </a:p>
        </p:txBody>
      </p:sp>
      <p:sp>
        <p:nvSpPr>
          <p:cNvPr id="5" name="Rectangle 4"/>
          <p:cNvSpPr>
            <a:spLocks noChangeArrowheads="1"/>
          </p:cNvSpPr>
          <p:nvPr/>
        </p:nvSpPr>
        <p:spPr bwMode="auto">
          <a:xfrm>
            <a:off x="172279"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2" name="Imagen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785" y="2395410"/>
            <a:ext cx="2514533" cy="1728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6" y="3052435"/>
            <a:ext cx="2368550" cy="167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gen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39" y="1107038"/>
            <a:ext cx="2422525" cy="1795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n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6248" y="1181832"/>
            <a:ext cx="2444244" cy="1733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n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248" y="3025741"/>
            <a:ext cx="2377219" cy="1696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02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20462" y="994799"/>
            <a:ext cx="2710471"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buClrTx/>
            </a:pPr>
            <a:r>
              <a:rPr lang="es-ES" b="1" dirty="0">
                <a:latin typeface="Arabic Typesetting" panose="03020402040406030203" pitchFamily="66" charset="-78"/>
                <a:cs typeface="Arabic Typesetting" panose="03020402040406030203" pitchFamily="66" charset="-78"/>
              </a:rPr>
              <a:t>SERVICIO DE ALQUILER DE MOTONIVELADORA Y RODILLO LISO VIBRATORIO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Beneficiarios: Cantón Paute</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16/03/2022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16/03/2022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416</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Horas</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14/05/2022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ejecutado: 2,370.00</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2491409" y="27763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7"/>
          <p:cNvSpPr>
            <a:spLocks noChangeArrowheads="1"/>
          </p:cNvSpPr>
          <p:nvPr/>
        </p:nvSpPr>
        <p:spPr bwMode="auto">
          <a:xfrm>
            <a:off x="2491409" y="27763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146" name="Image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933" y="2566523"/>
            <a:ext cx="2397125" cy="1904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n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641" y="2581485"/>
            <a:ext cx="2424113" cy="1820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magen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640" y="661207"/>
            <a:ext cx="2424113" cy="1810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agen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933" y="661208"/>
            <a:ext cx="2397125" cy="1744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8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5586092" y="1075905"/>
            <a:ext cx="271047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b="1" dirty="0"/>
              <a:t> </a:t>
            </a:r>
          </a:p>
          <a:p>
            <a:pPr lvl="0" algn="ctr"/>
            <a:r>
              <a:rPr lang="es-ES" b="1" dirty="0">
                <a:latin typeface="Arabic Typesetting" panose="03020402040406030203" pitchFamily="66" charset="-78"/>
                <a:cs typeface="Arabic Typesetting" panose="03020402040406030203" pitchFamily="66" charset="-78"/>
              </a:rPr>
              <a:t>CONSTRUCCIÓN DE ESTRUCTURA DE PAVIMENTO DE LA VÍA EL MIRADOR-CEMENTERIO-EL TABLÓN Y MURO DE GAVIONES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Beneficiarios: Parroquia </a:t>
            </a:r>
            <a:r>
              <a:rPr lang="es-ES" altLang="es-ES" dirty="0" err="1" smtClean="0">
                <a:solidFill>
                  <a:schemeClr val="bg2"/>
                </a:solidFill>
                <a:latin typeface="Arabic Typesetting" panose="03020402040406030203" pitchFamily="66" charset="-78"/>
                <a:ea typeface="Open Sans"/>
                <a:cs typeface="Arabic Typesetting" panose="03020402040406030203" pitchFamily="66" charset="-78"/>
              </a:rPr>
              <a:t>Turi</a:t>
            </a: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 Cantón Cuenca</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15/03/2022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24/03/2022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60 Días</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20/04/2022</a:t>
            </a:r>
          </a:p>
          <a:p>
            <a:pPr algn="ctr" eaLnBrk="0" fontAlgn="base" hangingPunct="0">
              <a:spcBef>
                <a:spcPct val="0"/>
              </a:spcBef>
              <a:spcAft>
                <a:spcPct val="0"/>
              </a:spcAft>
              <a:buClrTx/>
            </a:pPr>
            <a:r>
              <a:rPr lang="es-ES" altLang="es-ES" dirty="0">
                <a:solidFill>
                  <a:schemeClr val="bg2"/>
                </a:solidFill>
                <a:latin typeface="Arabic Typesetting" panose="03020402040406030203" pitchFamily="66" charset="-78"/>
                <a:ea typeface="Open Sans"/>
                <a:cs typeface="Arabic Typesetting" panose="03020402040406030203" pitchFamily="66" charset="-78"/>
              </a:rPr>
              <a:t>Monto ejecutado: </a:t>
            </a: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113,079.55</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ejecutado: 113,069.31</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pic>
        <p:nvPicPr>
          <p:cNvPr id="717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31" y="3502615"/>
            <a:ext cx="1993710" cy="138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089" y="3502615"/>
            <a:ext cx="1995082" cy="138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agen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79" y="1888645"/>
            <a:ext cx="1963562" cy="138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agen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317" y="1943735"/>
            <a:ext cx="2027854" cy="133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n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1317" y="301924"/>
            <a:ext cx="2027853" cy="135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n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31" y="303513"/>
            <a:ext cx="1993710" cy="13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88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80847" y="169276"/>
            <a:ext cx="296268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b="1" dirty="0"/>
              <a:t> </a:t>
            </a:r>
          </a:p>
          <a:p>
            <a:pPr algn="ctr" eaLnBrk="0" fontAlgn="base" hangingPunct="0">
              <a:spcBef>
                <a:spcPct val="0"/>
              </a:spcBef>
              <a:spcAft>
                <a:spcPct val="0"/>
              </a:spcAft>
              <a:buClrTx/>
            </a:pPr>
            <a:r>
              <a:rPr lang="es-ES" b="1" dirty="0">
                <a:latin typeface="Arabic Typesetting" panose="03020402040406030203" pitchFamily="66" charset="-78"/>
                <a:cs typeface="Arabic Typesetting" panose="03020402040406030203" pitchFamily="66" charset="-78"/>
              </a:rPr>
              <a:t>PAVIMENTACIÓN FLEXIBLE CALLE JUAN BAUTISTA SÁNCHEZ, DE LA PARROQUIA SAN JOAQUÍN-FASE 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Beneficiarios: Parroquia San Joaquín, Cantón Cuenca</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29/04/2022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12/05/2022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90 Días</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09/08/2022</a:t>
            </a:r>
          </a:p>
          <a:p>
            <a:pPr algn="ctr" eaLnBrk="0" fontAlgn="base" hangingPunct="0">
              <a:spcBef>
                <a:spcPct val="0"/>
              </a:spcBef>
              <a:spcAft>
                <a:spcPct val="0"/>
              </a:spcAft>
              <a:buClrTx/>
            </a:pPr>
            <a:r>
              <a:rPr lang="es-ES" altLang="es-ES" dirty="0">
                <a:solidFill>
                  <a:schemeClr val="bg2"/>
                </a:solidFill>
                <a:latin typeface="Arabic Typesetting" panose="03020402040406030203" pitchFamily="66" charset="-78"/>
                <a:ea typeface="Open Sans"/>
                <a:cs typeface="Arabic Typesetting" panose="03020402040406030203" pitchFamily="66" charset="-78"/>
              </a:rPr>
              <a:t>Monto ejecutado: </a:t>
            </a: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174,776.09</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ejecutado: 174,773.64</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pic>
        <p:nvPicPr>
          <p:cNvPr id="8194" name="Imagen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430" y="3313647"/>
            <a:ext cx="2436719" cy="150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472" y="1703186"/>
            <a:ext cx="2451677" cy="15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n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430" y="265375"/>
            <a:ext cx="2436719"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gen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307" y="3294123"/>
            <a:ext cx="2403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n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180" y="239874"/>
            <a:ext cx="2350602" cy="140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n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843" y="1703187"/>
            <a:ext cx="2338939" cy="15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2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80847" y="61553"/>
            <a:ext cx="296268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b="1" dirty="0"/>
              <a:t> </a:t>
            </a:r>
          </a:p>
          <a:p>
            <a:pPr algn="ctr" eaLnBrk="0" fontAlgn="base" hangingPunct="0">
              <a:spcBef>
                <a:spcPct val="0"/>
              </a:spcBef>
              <a:spcAft>
                <a:spcPct val="0"/>
              </a:spcAft>
              <a:buClrTx/>
            </a:pPr>
            <a:r>
              <a:rPr lang="es-ES" b="1" dirty="0">
                <a:latin typeface="Arabic Typesetting" panose="03020402040406030203" pitchFamily="66" charset="-78"/>
                <a:cs typeface="Arabic Typesetting" panose="03020402040406030203" pitchFamily="66" charset="-78"/>
              </a:rPr>
              <a:t>ESTABILIZACIÓN DE LA CALLE 1 Y 2 DEL BARRIO VIRGEN DE LA NUBE, PARA LA COLOCACIÓN DEL DOBLE TRATAMIENTO SUPERFICIAL BITUMINOSO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Beneficiarios: Parroquia Ricaurte, Cantón Cuenca</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19/05/2022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19/05/2022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10 Días</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29/05/2022</a:t>
            </a:r>
          </a:p>
          <a:p>
            <a:pPr algn="ctr" eaLnBrk="0" fontAlgn="base" hangingPunct="0">
              <a:spcBef>
                <a:spcPct val="0"/>
              </a:spcBef>
              <a:spcAft>
                <a:spcPct val="0"/>
              </a:spcAft>
              <a:buClrTx/>
            </a:pPr>
            <a:r>
              <a:rPr lang="es-ES" altLang="es-ES" dirty="0">
                <a:solidFill>
                  <a:schemeClr val="bg2"/>
                </a:solidFill>
                <a:latin typeface="Arabic Typesetting" panose="03020402040406030203" pitchFamily="66" charset="-78"/>
                <a:ea typeface="Open Sans"/>
                <a:cs typeface="Arabic Typesetting" panose="03020402040406030203" pitchFamily="66" charset="-78"/>
              </a:rPr>
              <a:t>Monto ejecutado: </a:t>
            </a: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97,384.81</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ejecutado: 75,124.69</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pic>
        <p:nvPicPr>
          <p:cNvPr id="9218" name="Imagen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595" y="2180925"/>
            <a:ext cx="2198687"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Imagen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869" y="331923"/>
            <a:ext cx="2181225"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n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961" y="1055823"/>
            <a:ext cx="2054225" cy="156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gen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771" y="2884319"/>
            <a:ext cx="2142855" cy="1653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453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80847" y="61552"/>
            <a:ext cx="296268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b="1" dirty="0"/>
              <a:t> </a:t>
            </a:r>
          </a:p>
          <a:p>
            <a:pPr algn="ctr" eaLnBrk="0" fontAlgn="base" hangingPunct="0">
              <a:spcBef>
                <a:spcPct val="0"/>
              </a:spcBef>
              <a:spcAft>
                <a:spcPct val="0"/>
              </a:spcAft>
              <a:buClrTx/>
            </a:pPr>
            <a:r>
              <a:rPr lang="es-ES" b="1" dirty="0">
                <a:latin typeface="Arabic Typesetting" panose="03020402040406030203" pitchFamily="66" charset="-78"/>
                <a:cs typeface="Arabic Typesetting" panose="03020402040406030203" pitchFamily="66" charset="-78"/>
              </a:rPr>
              <a:t>MANTENIMIENTO VIAL A NIVEL DE LASTRE EN LA PARROQUIA RURAL DE SHAGLLI CON LOS RECURSOS DEL MANTENIMIENTO VIAL DEL AÑO 2021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Beneficiarios: Parroquia </a:t>
            </a:r>
            <a:r>
              <a:rPr lang="es-ES" altLang="es-ES" dirty="0" err="1" smtClean="0">
                <a:solidFill>
                  <a:schemeClr val="bg2"/>
                </a:solidFill>
                <a:latin typeface="Arabic Typesetting" panose="03020402040406030203" pitchFamily="66" charset="-78"/>
                <a:ea typeface="Open Sans"/>
                <a:cs typeface="Arabic Typesetting" panose="03020402040406030203" pitchFamily="66" charset="-78"/>
              </a:rPr>
              <a:t>Shaglli</a:t>
            </a: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 Cantón Cuenca</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22/06/2022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12/07/2022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60 Días</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26/09/2022</a:t>
            </a:r>
          </a:p>
          <a:p>
            <a:pPr algn="ctr" eaLnBrk="0" fontAlgn="base" hangingPunct="0">
              <a:spcBef>
                <a:spcPct val="0"/>
              </a:spcBef>
              <a:spcAft>
                <a:spcPct val="0"/>
              </a:spcAft>
              <a:buClrTx/>
            </a:pPr>
            <a:r>
              <a:rPr lang="es-ES" altLang="es-ES" dirty="0">
                <a:solidFill>
                  <a:schemeClr val="bg2"/>
                </a:solidFill>
                <a:latin typeface="Arabic Typesetting" panose="03020402040406030203" pitchFamily="66" charset="-78"/>
                <a:ea typeface="Open Sans"/>
                <a:cs typeface="Arabic Typesetting" panose="03020402040406030203" pitchFamily="66" charset="-78"/>
              </a:rPr>
              <a:t>Monto ejecutado: </a:t>
            </a: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71,030.52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ejecutado: 71,027.34</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pic>
        <p:nvPicPr>
          <p:cNvPr id="10242" name="Imagen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48" y="3095101"/>
            <a:ext cx="2403475" cy="1417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n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065" y="2279920"/>
            <a:ext cx="2062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n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660" y="1653112"/>
            <a:ext cx="19812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n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194" y="1250790"/>
            <a:ext cx="24050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n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260" y="98950"/>
            <a:ext cx="243363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981" y="3207274"/>
            <a:ext cx="2119312" cy="1417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439" y="2279920"/>
            <a:ext cx="2062163"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034" y="1653112"/>
            <a:ext cx="1981200" cy="1317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568" y="1250790"/>
            <a:ext cx="2405063" cy="1317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4634" y="98950"/>
            <a:ext cx="2433638" cy="155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97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998168" y="1053373"/>
            <a:ext cx="296268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b="1" dirty="0"/>
              <a:t> </a:t>
            </a:r>
          </a:p>
          <a:p>
            <a:pPr algn="ctr" eaLnBrk="0" fontAlgn="base" hangingPunct="0">
              <a:spcBef>
                <a:spcPct val="0"/>
              </a:spcBef>
              <a:spcAft>
                <a:spcPct val="0"/>
              </a:spcAft>
              <a:buClrTx/>
            </a:pPr>
            <a:r>
              <a:rPr lang="es-ES" b="1" dirty="0">
                <a:latin typeface="Arabic Typesetting" panose="03020402040406030203" pitchFamily="66" charset="-78"/>
                <a:cs typeface="Arabic Typesetting" panose="03020402040406030203" pitchFamily="66" charset="-78"/>
              </a:rPr>
              <a:t>SERVICIO DE ALQUILER DE EQUIPO CAMINERO PARA REALIZAR TRABAJOS DE MANTENIMIENTO VIAL DENTRO DEL CANTÓN PAUTE</a:t>
            </a:r>
            <a:endParaRPr kumimoji="0" lang="es-ES" altLang="es-ES" b="1"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Beneficiarios: Cantón Paute</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22/08/2022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22/08/2022</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2 meses</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a:t>
            </a:r>
            <a:r>
              <a:rPr kumimoji="0" lang="es-ES" altLang="es-ES" b="0" i="0" u="none" strike="noStrike" cap="none" normalizeH="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 20/10/2022</a:t>
            </a:r>
          </a:p>
          <a:p>
            <a:pPr algn="ctr" eaLnBrk="0" fontAlgn="base" hangingPunct="0">
              <a:spcBef>
                <a:spcPct val="0"/>
              </a:spcBef>
              <a:spcAft>
                <a:spcPct val="0"/>
              </a:spcAft>
              <a:buClrTx/>
            </a:pPr>
            <a:r>
              <a:rPr lang="es-ES" altLang="es-ES" dirty="0">
                <a:solidFill>
                  <a:schemeClr val="bg2"/>
                </a:solidFill>
                <a:latin typeface="Arabic Typesetting" panose="03020402040406030203" pitchFamily="66" charset="-78"/>
                <a:ea typeface="Open Sans"/>
                <a:cs typeface="Arabic Typesetting" panose="03020402040406030203" pitchFamily="66" charset="-78"/>
              </a:rPr>
              <a:t>Monto ejecutado: </a:t>
            </a:r>
            <a:r>
              <a:rPr lang="es-ES" altLang="es-ES" dirty="0" smtClean="0">
                <a:solidFill>
                  <a:schemeClr val="bg2"/>
                </a:solidFill>
                <a:latin typeface="Arabic Typesetting" panose="03020402040406030203" pitchFamily="66" charset="-78"/>
                <a:ea typeface="Open Sans"/>
                <a:cs typeface="Arabic Typesetting" panose="03020402040406030203" pitchFamily="66" charset="-78"/>
              </a:rPr>
              <a:t>133,060.00</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algn="ctr" eaLnBrk="0" fontAlgn="base" hangingPunct="0">
              <a:spcBef>
                <a:spcPct val="0"/>
              </a:spcBef>
              <a:spcAft>
                <a:spcPct val="0"/>
              </a:spcAft>
              <a:buClrTx/>
            </a:pPr>
            <a:r>
              <a:rPr lang="es-ES" altLang="es-ES" dirty="0">
                <a:solidFill>
                  <a:schemeClr val="bg2"/>
                </a:solidFill>
                <a:latin typeface="Arabic Typesetting" panose="03020402040406030203" pitchFamily="66" charset="-78"/>
                <a:ea typeface="Open Sans"/>
                <a:cs typeface="Arabic Typesetting" panose="03020402040406030203" pitchFamily="66" charset="-78"/>
              </a:rPr>
              <a:t>Monto ejecutado:133,060.00</a:t>
            </a:r>
            <a:endParaRPr lang="es-ES" altLang="es-ES" dirty="0">
              <a:solidFill>
                <a:schemeClr val="bg2"/>
              </a:solidFill>
              <a:latin typeface="Arabic Typesetting" panose="03020402040406030203" pitchFamily="66" charset="-78"/>
              <a:ea typeface="Open Sans"/>
              <a:cs typeface="Arabic Typesetting" panose="03020402040406030203" pitchFamily="66" charset="-78"/>
            </a:endParaRPr>
          </a:p>
        </p:txBody>
      </p:sp>
      <p:pic>
        <p:nvPicPr>
          <p:cNvPr id="11266" name="Imagen 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902" y="3523506"/>
            <a:ext cx="2207397" cy="139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n 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05" y="3523506"/>
            <a:ext cx="2284661" cy="13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Imagen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07" y="1910282"/>
            <a:ext cx="2284660" cy="151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n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198" y="1904210"/>
            <a:ext cx="2131196" cy="151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9510" y="296138"/>
            <a:ext cx="2179789" cy="15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n 1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042" y="296137"/>
            <a:ext cx="2333624" cy="151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61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5115" y="294537"/>
            <a:ext cx="5957080"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Ejecución Presupuestaria: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sp>
        <p:nvSpPr>
          <p:cNvPr id="6" name="Rectangle 1"/>
          <p:cNvSpPr>
            <a:spLocks noChangeArrowheads="1"/>
          </p:cNvSpPr>
          <p:nvPr/>
        </p:nvSpPr>
        <p:spPr bwMode="auto">
          <a:xfrm>
            <a:off x="795762" y="1248231"/>
            <a:ext cx="67458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smtClean="0">
                <a:ln>
                  <a:noFill/>
                </a:ln>
                <a:solidFill>
                  <a:schemeClr val="bg2"/>
                </a:solidFill>
                <a:effectLst/>
                <a:latin typeface="Bookman Old Style" panose="02050604050505020204" pitchFamily="18" charset="0"/>
                <a:ea typeface="Calibri" panose="020F0502020204030204" pitchFamily="34" charset="0"/>
              </a:rPr>
              <a:t>RESUMEN DE LA ESTRUCTURA DE LA EJECUCIÓN DE PRESUPUESTO INGRESOS DEL EJERCICIO ECONOMICO </a:t>
            </a:r>
            <a:r>
              <a:rPr kumimoji="0" lang="es-ES" altLang="es-ES" sz="1100" b="1" i="0" u="none" strike="noStrike" cap="none" normalizeH="0" baseline="0" dirty="0" smtClean="0">
                <a:ln>
                  <a:noFill/>
                </a:ln>
                <a:solidFill>
                  <a:schemeClr val="bg2"/>
                </a:solidFill>
                <a:effectLst/>
                <a:latin typeface="Bookman Old Style" panose="02050604050505020204" pitchFamily="18" charset="0"/>
                <a:ea typeface="Calibri" panose="020F0502020204030204" pitchFamily="34" charset="0"/>
              </a:rPr>
              <a:t>2022</a:t>
            </a:r>
            <a:endParaRPr kumimoji="0" lang="es-ES" altLang="es-ES" sz="600" b="0" i="0" u="none" strike="noStrike" cap="none" normalizeH="0" baseline="0" dirty="0" smtClean="0">
              <a:ln>
                <a:noFill/>
              </a:ln>
              <a:solidFill>
                <a:schemeClr val="bg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bg2"/>
              </a:solidFill>
              <a:effectLst/>
              <a:latin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157178951"/>
              </p:ext>
            </p:extLst>
          </p:nvPr>
        </p:nvGraphicFramePr>
        <p:xfrm>
          <a:off x="1421447" y="1625917"/>
          <a:ext cx="6301105" cy="2282825"/>
        </p:xfrm>
        <a:graphic>
          <a:graphicData uri="http://schemas.openxmlformats.org/drawingml/2006/table">
            <a:tbl>
              <a:tblPr firstRow="1" firstCol="1" lastRow="1" lastCol="1" bandRow="1" bandCol="1"/>
              <a:tblGrid>
                <a:gridCol w="2623185">
                  <a:extLst>
                    <a:ext uri="{9D8B030D-6E8A-4147-A177-3AD203B41FA5}">
                      <a16:colId xmlns:a16="http://schemas.microsoft.com/office/drawing/2014/main" val="3335868063"/>
                    </a:ext>
                  </a:extLst>
                </a:gridCol>
                <a:gridCol w="165059">
                  <a:extLst>
                    <a:ext uri="{9D8B030D-6E8A-4147-A177-3AD203B41FA5}">
                      <a16:colId xmlns:a16="http://schemas.microsoft.com/office/drawing/2014/main" val="379931631"/>
                    </a:ext>
                  </a:extLst>
                </a:gridCol>
                <a:gridCol w="1983146">
                  <a:extLst>
                    <a:ext uri="{9D8B030D-6E8A-4147-A177-3AD203B41FA5}">
                      <a16:colId xmlns:a16="http://schemas.microsoft.com/office/drawing/2014/main" val="1594552993"/>
                    </a:ext>
                  </a:extLst>
                </a:gridCol>
                <a:gridCol w="1529715">
                  <a:extLst>
                    <a:ext uri="{9D8B030D-6E8A-4147-A177-3AD203B41FA5}">
                      <a16:colId xmlns:a16="http://schemas.microsoft.com/office/drawing/2014/main" val="3793452531"/>
                    </a:ext>
                  </a:extLst>
                </a:gridCol>
              </a:tblGrid>
              <a:tr h="199390">
                <a:tc gridSpan="4">
                  <a:txBody>
                    <a:bodyPr/>
                    <a:lstStyle/>
                    <a:p>
                      <a:pPr marL="1481455">
                        <a:spcBef>
                          <a:spcPts val="130"/>
                        </a:spcBef>
                        <a:spcAft>
                          <a:spcPts val="0"/>
                        </a:spcAft>
                        <a:tabLst>
                          <a:tab pos="4897120" algn="l"/>
                        </a:tabLst>
                      </a:pPr>
                      <a:r>
                        <a:rPr lang="es-ES" sz="1100" b="1"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INGRESOS</a:t>
                      </a:r>
                      <a:r>
                        <a:rPr lang="es-ES" sz="1100" b="1" spc="3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CORRIENTES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6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1,001,361.02</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71087979"/>
                  </a:ext>
                </a:extLst>
              </a:tr>
              <a:tr h="209550">
                <a:tc gridSpan="2">
                  <a:txBody>
                    <a:bodyPr/>
                    <a:lstStyle/>
                    <a:p>
                      <a:pPr marL="43815">
                        <a:spcBef>
                          <a:spcPts val="225"/>
                        </a:spcBef>
                        <a:spcAft>
                          <a:spcPts val="0"/>
                        </a:spcAf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Venta</a:t>
                      </a:r>
                      <a:r>
                        <a:rPr lang="es-ES" sz="1100" spc="11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de</a:t>
                      </a:r>
                      <a:r>
                        <a:rPr lang="es-ES" sz="1100" spc="13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bienes</a:t>
                      </a:r>
                      <a:r>
                        <a:rPr lang="es-ES" sz="1100" spc="115"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y</a:t>
                      </a:r>
                      <a:r>
                        <a:rPr lang="es-ES" sz="1100" spc="12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servicios</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BF0DE"/>
                    </a:solidFill>
                  </a:tcPr>
                </a:tc>
                <a:tc hMerge="1">
                  <a:txBody>
                    <a:bodyPr/>
                    <a:lstStyle/>
                    <a:p>
                      <a:pPr marL="466090" marR="466725" algn="r">
                        <a:spcBef>
                          <a:spcPts val="225"/>
                        </a:spcBef>
                        <a:spcAft>
                          <a:spcPts val="0"/>
                        </a:spcAft>
                      </a:pP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EBF0DE"/>
                    </a:solidFill>
                  </a:tcPr>
                </a:tc>
                <a:tc>
                  <a:txBody>
                    <a:bodyPr/>
                    <a:lstStyle/>
                    <a:p>
                      <a:pPr marL="466090" marR="466725" algn="r">
                        <a:spcBef>
                          <a:spcPts val="225"/>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6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982,890.54</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EBF0DE"/>
                    </a:solidFill>
                  </a:tcPr>
                </a:tc>
                <a:tc rowSpan="5">
                  <a:txBody>
                    <a:bodyPr/>
                    <a:lstStyle/>
                    <a:p>
                      <a:pPr marL="43815">
                        <a:spcAft>
                          <a:spcPts val="0"/>
                        </a:spcAft>
                      </a:pPr>
                      <a:r>
                        <a:rPr lang="es-ES" sz="10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25849906"/>
                  </a:ext>
                </a:extLst>
              </a:tr>
              <a:tr h="193675">
                <a:tc gridSpan="2">
                  <a:txBody>
                    <a:bodyPr/>
                    <a:lstStyle/>
                    <a:p>
                      <a:pPr marL="43815">
                        <a:spcBef>
                          <a:spcPts val="105"/>
                        </a:spcBef>
                        <a:spcAft>
                          <a:spcPts val="0"/>
                        </a:spcAf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Maquinaria</a:t>
                      </a:r>
                      <a:r>
                        <a:rPr lang="es-ES" sz="1100" spc="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y</a:t>
                      </a:r>
                      <a:r>
                        <a:rPr lang="es-ES" sz="1100" spc="11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Equipo</a:t>
                      </a:r>
                      <a:r>
                        <a:rPr lang="es-ES" sz="1100" spc="95"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hMerge="1">
                  <a:txBody>
                    <a:bodyPr/>
                    <a:lstStyle/>
                    <a:p>
                      <a:pPr marL="466090" marR="466725" algn="r">
                        <a:spcBef>
                          <a:spcPts val="105"/>
                        </a:spcBef>
                        <a:spcAft>
                          <a:spcPts val="0"/>
                        </a:spcAft>
                      </a:pP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a:txBody>
                    <a:bodyPr/>
                    <a:lstStyle/>
                    <a:p>
                      <a:pPr marL="466090" marR="466725" algn="r">
                        <a:spcBef>
                          <a:spcPts val="105"/>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2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13,120.00</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vMerge="1">
                  <a:txBody>
                    <a:bodyPr/>
                    <a:lstStyle/>
                    <a:p>
                      <a:endParaRPr lang="es-ES"/>
                    </a:p>
                  </a:txBody>
                  <a:tcPr/>
                </a:tc>
                <a:extLst>
                  <a:ext uri="{0D108BD9-81ED-4DB2-BD59-A6C34878D82A}">
                    <a16:rowId xmlns:a16="http://schemas.microsoft.com/office/drawing/2014/main" val="1915721939"/>
                  </a:ext>
                </a:extLst>
              </a:tr>
              <a:tr h="193675">
                <a:tc gridSpan="2">
                  <a:txBody>
                    <a:bodyPr/>
                    <a:lstStyle/>
                    <a:p>
                      <a:pPr marL="43815">
                        <a:spcBef>
                          <a:spcPts val="105"/>
                        </a:spcBef>
                        <a:spcAft>
                          <a:spcPts val="0"/>
                        </a:spcAf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Vehículos</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hMerge="1">
                  <a:txBody>
                    <a:bodyPr/>
                    <a:lstStyle/>
                    <a:p>
                      <a:pPr marL="466090" marR="466725" algn="r">
                        <a:spcBef>
                          <a:spcPts val="105"/>
                        </a:spcBef>
                        <a:spcAft>
                          <a:spcPts val="0"/>
                        </a:spcAft>
                      </a:pP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a:txBody>
                    <a:bodyPr/>
                    <a:lstStyle/>
                    <a:p>
                      <a:pPr marL="466090" marR="466725" algn="r">
                        <a:spcBef>
                          <a:spcPts val="105"/>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4,845.00</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vMerge="1">
                  <a:txBody>
                    <a:bodyPr/>
                    <a:lstStyle/>
                    <a:p>
                      <a:endParaRPr lang="es-ES"/>
                    </a:p>
                  </a:txBody>
                  <a:tcPr/>
                </a:tc>
                <a:extLst>
                  <a:ext uri="{0D108BD9-81ED-4DB2-BD59-A6C34878D82A}">
                    <a16:rowId xmlns:a16="http://schemas.microsoft.com/office/drawing/2014/main" val="1136060987"/>
                  </a:ext>
                </a:extLst>
              </a:tr>
              <a:tr h="321310">
                <a:tc gridSpan="2">
                  <a:txBody>
                    <a:bodyPr/>
                    <a:lstStyle/>
                    <a:p>
                      <a:pPr marL="43815">
                        <a:lnSpc>
                          <a:spcPts val="1255"/>
                        </a:lnSpc>
                        <a:spcAft>
                          <a:spcPts val="0"/>
                        </a:spcAft>
                        <a:tabLst>
                          <a:tab pos="765175" algn="l"/>
                          <a:tab pos="1073150" algn="l"/>
                          <a:tab pos="1657985" algn="l"/>
                          <a:tab pos="2675255" algn="l"/>
                        </a:tabLs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Ingresos	de	bienes	</a:t>
                      </a:r>
                      <a:r>
                        <a:rPr lang="es-ES" sz="1100" dirty="0" smtClean="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provenientes</a:t>
                      </a:r>
                      <a:r>
                        <a:rPr lang="es-ES" sz="1100" baseline="0" dirty="0" smtClean="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smtClean="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de</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p>
                      <a:pPr marL="43815">
                        <a:lnSpc>
                          <a:spcPts val="1180"/>
                        </a:lnSpc>
                        <a:spcAft>
                          <a:spcPts val="0"/>
                        </a:spcAf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chatarrización</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DE"/>
                    </a:solidFill>
                  </a:tcPr>
                </a:tc>
                <a:tc hMerge="1">
                  <a:txBody>
                    <a:bodyPr/>
                    <a:lstStyle/>
                    <a:p>
                      <a:pPr marL="466090" marR="466725" algn="r">
                        <a:spcBef>
                          <a:spcPts val="600"/>
                        </a:spcBef>
                        <a:spcAft>
                          <a:spcPts val="0"/>
                        </a:spcAft>
                      </a:pP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DE"/>
                    </a:solidFill>
                  </a:tcPr>
                </a:tc>
                <a:tc>
                  <a:txBody>
                    <a:bodyPr/>
                    <a:lstStyle/>
                    <a:p>
                      <a:pPr marL="466090" marR="466725" algn="r">
                        <a:spcBef>
                          <a:spcPts val="600"/>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2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0.00</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DE"/>
                    </a:solidFill>
                  </a:tcPr>
                </a:tc>
                <a:tc vMerge="1">
                  <a:txBody>
                    <a:bodyPr/>
                    <a:lstStyle/>
                    <a:p>
                      <a:endParaRPr lang="es-ES"/>
                    </a:p>
                  </a:txBody>
                  <a:tcPr/>
                </a:tc>
                <a:extLst>
                  <a:ext uri="{0D108BD9-81ED-4DB2-BD59-A6C34878D82A}">
                    <a16:rowId xmlns:a16="http://schemas.microsoft.com/office/drawing/2014/main" val="2471993423"/>
                  </a:ext>
                </a:extLst>
              </a:tr>
              <a:tr h="193040">
                <a:tc gridSpan="2">
                  <a:txBody>
                    <a:bodyPr/>
                    <a:lstStyle/>
                    <a:p>
                      <a:pPr marL="43815">
                        <a:spcBef>
                          <a:spcPts val="100"/>
                        </a:spcBef>
                        <a:spcAft>
                          <a:spcPts val="0"/>
                        </a:spcAf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Otros</a:t>
                      </a:r>
                      <a:r>
                        <a:rPr lang="es-ES" sz="1100" spc="-1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ingresos</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hMerge="1">
                  <a:txBody>
                    <a:bodyPr/>
                    <a:lstStyle/>
                    <a:p>
                      <a:pPr marL="466090" marR="466725" algn="r">
                        <a:spcBef>
                          <a:spcPts val="100"/>
                        </a:spcBef>
                        <a:spcAft>
                          <a:spcPts val="0"/>
                        </a:spcAft>
                      </a:pP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a:txBody>
                    <a:bodyPr/>
                    <a:lstStyle/>
                    <a:p>
                      <a:pPr marL="466090" marR="466725" algn="r">
                        <a:spcBef>
                          <a:spcPts val="100"/>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2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505.48</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vMerge="1">
                  <a:txBody>
                    <a:bodyPr/>
                    <a:lstStyle/>
                    <a:p>
                      <a:endParaRPr lang="es-ES"/>
                    </a:p>
                  </a:txBody>
                  <a:tcPr/>
                </a:tc>
                <a:extLst>
                  <a:ext uri="{0D108BD9-81ED-4DB2-BD59-A6C34878D82A}">
                    <a16:rowId xmlns:a16="http://schemas.microsoft.com/office/drawing/2014/main" val="2339497907"/>
                  </a:ext>
                </a:extLst>
              </a:tr>
              <a:tr h="196215">
                <a:tc gridSpan="3">
                  <a:txBody>
                    <a:bodyPr/>
                    <a:lstStyle/>
                    <a:p>
                      <a:pPr marL="1184910">
                        <a:spcBef>
                          <a:spcPts val="110"/>
                        </a:spcBef>
                        <a:spcAft>
                          <a:spcPts val="0"/>
                        </a:spcAft>
                      </a:pPr>
                      <a:r>
                        <a:rPr lang="es-ES" sz="1100" b="1"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INGRESOS</a:t>
                      </a:r>
                      <a:r>
                        <a:rPr lang="es-ES" sz="1100" b="1" spc="13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DE</a:t>
                      </a:r>
                      <a:r>
                        <a:rPr lang="es-ES" sz="1100" b="1" spc="15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FINANCIAMIENTO</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hMerge="1">
                  <a:txBody>
                    <a:bodyPr/>
                    <a:lstStyle/>
                    <a:p>
                      <a:endParaRPr lang="es-ES"/>
                    </a:p>
                  </a:txBody>
                  <a:tcPr/>
                </a:tc>
                <a:tc hMerge="1">
                  <a:txBody>
                    <a:bodyPr/>
                    <a:lstStyle/>
                    <a:p>
                      <a:endParaRPr lang="es-ES"/>
                    </a:p>
                  </a:txBody>
                  <a:tcPr/>
                </a:tc>
                <a:tc>
                  <a:txBody>
                    <a:bodyPr/>
                    <a:lstStyle/>
                    <a:p>
                      <a:pPr marL="81915" marR="81915" algn="ctr">
                        <a:spcBef>
                          <a:spcPts val="110"/>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6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21,376.00</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extLst>
                  <a:ext uri="{0D108BD9-81ED-4DB2-BD59-A6C34878D82A}">
                    <a16:rowId xmlns:a16="http://schemas.microsoft.com/office/drawing/2014/main" val="3336412989"/>
                  </a:ext>
                </a:extLst>
              </a:tr>
              <a:tr h="200025">
                <a:tc>
                  <a:txBody>
                    <a:bodyPr/>
                    <a:lstStyle/>
                    <a:p>
                      <a:pPr marL="43815">
                        <a:spcBef>
                          <a:spcPts val="125"/>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Fondos</a:t>
                      </a:r>
                      <a:r>
                        <a:rPr lang="es-ES" sz="1100" spc="13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de</a:t>
                      </a:r>
                      <a:r>
                        <a:rPr lang="es-ES" sz="1100" spc="14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Autogestión</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DE"/>
                    </a:solidFill>
                  </a:tcPr>
                </a:tc>
                <a:tc gridSpan="2">
                  <a:txBody>
                    <a:bodyPr/>
                    <a:lstStyle/>
                    <a:p>
                      <a:pPr marL="466090" marR="466725" algn="r">
                        <a:spcBef>
                          <a:spcPts val="125"/>
                        </a:spcBef>
                        <a:spcAft>
                          <a:spcPts val="0"/>
                        </a:spcAf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25"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0.00</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DE"/>
                    </a:solidFill>
                  </a:tcPr>
                </a:tc>
                <a:tc hMerge="1">
                  <a:txBody>
                    <a:bodyPr/>
                    <a:lstStyle/>
                    <a:p>
                      <a:endParaRPr lang="es-ES"/>
                    </a:p>
                  </a:txBody>
                  <a:tcPr/>
                </a:tc>
                <a:tc rowSpan="3">
                  <a:txBody>
                    <a:bodyPr/>
                    <a:lstStyle/>
                    <a:p>
                      <a:pPr marL="43815">
                        <a:spcAft>
                          <a:spcPts val="0"/>
                        </a:spcAft>
                      </a:pPr>
                      <a:r>
                        <a:rPr lang="es-ES" sz="10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68953566"/>
                  </a:ext>
                </a:extLst>
              </a:tr>
              <a:tr h="196215">
                <a:tc>
                  <a:txBody>
                    <a:bodyPr/>
                    <a:lstStyle/>
                    <a:p>
                      <a:pPr marL="43815">
                        <a:spcBef>
                          <a:spcPts val="125"/>
                        </a:spcBef>
                        <a:spcAft>
                          <a:spcPts val="0"/>
                        </a:spcAft>
                      </a:pP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Cuentas</a:t>
                      </a:r>
                      <a:r>
                        <a:rPr lang="es-ES" sz="1100" spc="1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pendientes</a:t>
                      </a:r>
                      <a:r>
                        <a:rPr lang="es-ES" sz="1100" spc="1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por</a:t>
                      </a:r>
                      <a:r>
                        <a:rPr lang="es-ES" sz="1100" spc="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cobrar</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gridSpan="2">
                  <a:txBody>
                    <a:bodyPr/>
                    <a:lstStyle/>
                    <a:p>
                      <a:pPr marL="466090" marR="466725" algn="r">
                        <a:spcBef>
                          <a:spcPts val="125"/>
                        </a:spcBef>
                        <a:spcAft>
                          <a:spcPts val="0"/>
                        </a:spcAft>
                      </a:pP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spc="-65"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0.00</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DE"/>
                    </a:solidFill>
                  </a:tcPr>
                </a:tc>
                <a:tc hMerge="1">
                  <a:txBody>
                    <a:bodyPr/>
                    <a:lstStyle/>
                    <a:p>
                      <a:endParaRPr lang="es-ES"/>
                    </a:p>
                  </a:txBody>
                  <a:tcPr/>
                </a:tc>
                <a:tc vMerge="1">
                  <a:txBody>
                    <a:bodyPr/>
                    <a:lstStyle/>
                    <a:p>
                      <a:endParaRPr lang="es-ES"/>
                    </a:p>
                  </a:txBody>
                  <a:tcPr/>
                </a:tc>
                <a:extLst>
                  <a:ext uri="{0D108BD9-81ED-4DB2-BD59-A6C34878D82A}">
                    <a16:rowId xmlns:a16="http://schemas.microsoft.com/office/drawing/2014/main" val="3935715123"/>
                  </a:ext>
                </a:extLst>
              </a:tr>
              <a:tr h="196215">
                <a:tc gridSpan="3">
                  <a:txBody>
                    <a:bodyPr/>
                    <a:lstStyle/>
                    <a:p>
                      <a:pPr marL="43815">
                        <a:spcBef>
                          <a:spcPts val="95"/>
                        </a:spcBef>
                        <a:spcAft>
                          <a:spcPts val="0"/>
                        </a:spcAft>
                        <a:tabLst>
                          <a:tab pos="3410585" algn="l"/>
                        </a:tabLst>
                      </a:pPr>
                      <a:r>
                        <a:rPr lang="es-ES" sz="1100" spc="-5"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Anticipos</a:t>
                      </a:r>
                      <a:r>
                        <a:rPr lang="es-ES" sz="1100" spc="-45"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por</a:t>
                      </a:r>
                      <a:r>
                        <a:rPr lang="es-ES" sz="1100" spc="-5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devengar                            $</a:t>
                      </a:r>
                      <a:r>
                        <a:rPr lang="es-ES" sz="1100" spc="105"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21,376</a:t>
                      </a:r>
                      <a:r>
                        <a:rPr lang="es-ES" sz="110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.00</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DE"/>
                    </a:solidFill>
                  </a:tcPr>
                </a:tc>
                <a:tc hMerge="1">
                  <a:txBody>
                    <a:bodyPr/>
                    <a:lstStyle/>
                    <a:p>
                      <a:endParaRPr lang="es-ES"/>
                    </a:p>
                  </a:txBody>
                  <a:tcPr/>
                </a:tc>
                <a:tc hMerge="1">
                  <a:txBody>
                    <a:bodyPr/>
                    <a:lstStyle/>
                    <a:p>
                      <a:endParaRPr lang="es-ES"/>
                    </a:p>
                  </a:txBody>
                  <a:tcPr/>
                </a:tc>
                <a:tc vMerge="1">
                  <a:txBody>
                    <a:bodyPr/>
                    <a:lstStyle/>
                    <a:p>
                      <a:endParaRPr lang="es-ES"/>
                    </a:p>
                  </a:txBody>
                  <a:tcPr/>
                </a:tc>
                <a:extLst>
                  <a:ext uri="{0D108BD9-81ED-4DB2-BD59-A6C34878D82A}">
                    <a16:rowId xmlns:a16="http://schemas.microsoft.com/office/drawing/2014/main" val="941067662"/>
                  </a:ext>
                </a:extLst>
              </a:tr>
              <a:tr h="183515">
                <a:tc gridSpan="3">
                  <a:txBody>
                    <a:bodyPr/>
                    <a:lstStyle/>
                    <a:p>
                      <a:pPr marL="229870">
                        <a:spcBef>
                          <a:spcPts val="55"/>
                        </a:spcBef>
                        <a:spcAft>
                          <a:spcPts val="0"/>
                        </a:spcAft>
                      </a:pPr>
                      <a:r>
                        <a:rPr lang="es-ES" sz="1100" b="1">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TOTAL</a:t>
                      </a:r>
                      <a:r>
                        <a:rPr lang="es-ES" sz="1100" b="1" spc="18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EJECUCION</a:t>
                      </a:r>
                      <a:r>
                        <a:rPr lang="es-ES" sz="1100" b="1" spc="17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PRESUPUESTARIA</a:t>
                      </a:r>
                      <a:r>
                        <a:rPr lang="es-ES" sz="1100" b="1" spc="18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DE</a:t>
                      </a:r>
                      <a:r>
                        <a:rPr lang="es-ES" sz="1100" b="1" spc="17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INGRESOS</a:t>
                      </a:r>
                      <a:r>
                        <a:rPr lang="es-ES" sz="1100" b="1" spc="185">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2022</a:t>
                      </a:r>
                      <a:endParaRPr lang="es-ES" sz="110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hMerge="1">
                  <a:txBody>
                    <a:bodyPr/>
                    <a:lstStyle/>
                    <a:p>
                      <a:endParaRPr lang="es-ES"/>
                    </a:p>
                  </a:txBody>
                  <a:tcPr/>
                </a:tc>
                <a:tc hMerge="1">
                  <a:txBody>
                    <a:bodyPr/>
                    <a:lstStyle/>
                    <a:p>
                      <a:endParaRPr lang="es-ES"/>
                    </a:p>
                  </a:txBody>
                  <a:tcPr/>
                </a:tc>
                <a:tc>
                  <a:txBody>
                    <a:bodyPr/>
                    <a:lstStyle/>
                    <a:p>
                      <a:pPr marL="81915" marR="81915" algn="ctr">
                        <a:spcBef>
                          <a:spcPts val="55"/>
                        </a:spcBef>
                        <a:spcAft>
                          <a:spcPts val="0"/>
                        </a:spcAft>
                      </a:pPr>
                      <a:r>
                        <a:rPr lang="es-ES" sz="1100" b="1"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a:t>
                      </a:r>
                      <a:r>
                        <a:rPr lang="es-ES" sz="1100" b="1" spc="90"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 </a:t>
                      </a:r>
                      <a:r>
                        <a:rPr lang="es-ES" sz="1100" b="1" dirty="0">
                          <a:solidFill>
                            <a:schemeClr val="bg2"/>
                          </a:solidFill>
                          <a:effectLst/>
                          <a:latin typeface="Bookman Old Style" panose="02050604050505020204" pitchFamily="18" charset="0"/>
                          <a:ea typeface="Cambria" panose="02040503050406030204" pitchFamily="18" charset="0"/>
                          <a:cs typeface="Cambria" panose="02040503050406030204" pitchFamily="18" charset="0"/>
                        </a:rPr>
                        <a:t>1,022,737.02</a:t>
                      </a:r>
                      <a:endParaRPr lang="es-ES" sz="1100" dirty="0">
                        <a:solidFill>
                          <a:schemeClr val="bg2"/>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extLst>
                  <a:ext uri="{0D108BD9-81ED-4DB2-BD59-A6C34878D82A}">
                    <a16:rowId xmlns:a16="http://schemas.microsoft.com/office/drawing/2014/main" val="3425076722"/>
                  </a:ext>
                </a:extLst>
              </a:tr>
            </a:tbl>
          </a:graphicData>
        </a:graphic>
      </p:graphicFrame>
    </p:spTree>
    <p:extLst>
      <p:ext uri="{BB962C8B-B14F-4D97-AF65-F5344CB8AC3E}">
        <p14:creationId xmlns:p14="http://schemas.microsoft.com/office/powerpoint/2010/main" val="1223635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5115" y="294537"/>
            <a:ext cx="5957080"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Ejecución Presupuestaria: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sp>
        <p:nvSpPr>
          <p:cNvPr id="11" name="Rectángulo 10"/>
          <p:cNvSpPr/>
          <p:nvPr/>
        </p:nvSpPr>
        <p:spPr>
          <a:xfrm>
            <a:off x="361807" y="1054134"/>
            <a:ext cx="5530035" cy="783869"/>
          </a:xfrm>
          <a:prstGeom prst="rect">
            <a:avLst/>
          </a:prstGeom>
        </p:spPr>
        <p:txBody>
          <a:bodyPr wrap="square">
            <a:spAutoFit/>
          </a:bodyPr>
          <a:lstStyle/>
          <a:p>
            <a:pPr algn="ctr">
              <a:lnSpc>
                <a:spcPct val="107000"/>
              </a:lnSpc>
              <a:spcAft>
                <a:spcPts val="800"/>
              </a:spcAft>
            </a:pPr>
            <a:r>
              <a:rPr lang="es-ES" b="1" dirty="0">
                <a:latin typeface="Bookman Old Style" panose="02050604050505020204" pitchFamily="18" charset="0"/>
                <a:ea typeface="Calibri" panose="020F0502020204030204" pitchFamily="34" charset="0"/>
              </a:rPr>
              <a:t>RESUMEN DE LA ESTRUCTURA DE LA EJECUCIÓN DEL PRESUPUESTO DE GASTOS DEL EJERCICIO ECONOMICO </a:t>
            </a:r>
            <a:r>
              <a:rPr lang="es-ES" b="1" dirty="0" smtClean="0">
                <a:latin typeface="Bookman Old Style" panose="02050604050505020204" pitchFamily="18" charset="0"/>
                <a:ea typeface="Calibri" panose="020F0502020204030204" pitchFamily="34" charset="0"/>
              </a:rPr>
              <a:t>2022</a:t>
            </a:r>
            <a:endParaRPr lang="es-ES" dirty="0">
              <a:latin typeface="Calibri" panose="020F0502020204030204" pitchFamily="34" charset="0"/>
              <a:ea typeface="Calibri" panose="020F0502020204030204" pitchFamily="34" charset="0"/>
            </a:endParaRPr>
          </a:p>
        </p:txBody>
      </p:sp>
      <p:pic>
        <p:nvPicPr>
          <p:cNvPr id="6" name="Imagen 5"/>
          <p:cNvPicPr>
            <a:picLocks noChangeAspect="1"/>
          </p:cNvPicPr>
          <p:nvPr/>
        </p:nvPicPr>
        <p:blipFill>
          <a:blip r:embed="rId2"/>
          <a:stretch>
            <a:fillRect/>
          </a:stretch>
        </p:blipFill>
        <p:spPr>
          <a:xfrm>
            <a:off x="1796912" y="1838003"/>
            <a:ext cx="6240290" cy="3175524"/>
          </a:xfrm>
          <a:prstGeom prst="rect">
            <a:avLst/>
          </a:prstGeom>
        </p:spPr>
      </p:pic>
    </p:spTree>
    <p:extLst>
      <p:ext uri="{BB962C8B-B14F-4D97-AF65-F5344CB8AC3E}">
        <p14:creationId xmlns:p14="http://schemas.microsoft.com/office/powerpoint/2010/main" val="46757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72665" y="1863835"/>
            <a:ext cx="3705987" cy="1323439"/>
          </a:xfrm>
          <a:prstGeom prst="rect">
            <a:avLst/>
          </a:prstGeom>
          <a:noFill/>
        </p:spPr>
        <p:txBody>
          <a:bodyPr wrap="square" lIns="91440" tIns="45720" rIns="91440" bIns="45720">
            <a:spAutoFit/>
          </a:bodyPr>
          <a:lstStyle/>
          <a:p>
            <a:pPr algn="ctr"/>
            <a:r>
              <a:rPr lang="es-ES" sz="4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Ejecución </a:t>
            </a:r>
            <a:r>
              <a:rPr lang="es-ES" sz="4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Presupuestaria</a:t>
            </a:r>
            <a:endParaRPr lang="es-E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pic>
        <p:nvPicPr>
          <p:cNvPr id="14338" name="Imagen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18" y="315257"/>
            <a:ext cx="4929547" cy="442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20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4574" y="247418"/>
            <a:ext cx="4347665" cy="707886"/>
          </a:xfrm>
          <a:prstGeom prst="rect">
            <a:avLst/>
          </a:prstGeom>
          <a:noFill/>
        </p:spPr>
        <p:txBody>
          <a:bodyPr wrap="none" lIns="91440" tIns="45720" rIns="91440" bIns="45720">
            <a:spAutoFit/>
          </a:bodyPr>
          <a:lstStyle/>
          <a:p>
            <a:pPr algn="ctr"/>
            <a:r>
              <a:rPr lang="es-ES" sz="4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¿Quiénes somos?</a:t>
            </a:r>
            <a:endParaRPr lang="es-E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ángulo 4"/>
          <p:cNvSpPr/>
          <p:nvPr/>
        </p:nvSpPr>
        <p:spPr>
          <a:xfrm>
            <a:off x="389172" y="1745088"/>
            <a:ext cx="4572000" cy="2062103"/>
          </a:xfrm>
          <a:prstGeom prst="rect">
            <a:avLst/>
          </a:prstGeom>
        </p:spPr>
        <p:txBody>
          <a:bodyPr>
            <a:spAutoFit/>
          </a:bodyPr>
          <a:lstStyle/>
          <a:p>
            <a:pPr algn="just"/>
            <a:r>
              <a:rPr lang="es-MX" sz="1600" dirty="0">
                <a:latin typeface="Arabic Typesetting" panose="03020402040406030203" pitchFamily="66" charset="-78"/>
                <a:ea typeface="Batang" panose="02030600000101010101" pitchFamily="18" charset="-127"/>
                <a:cs typeface="Arabic Typesetting" panose="03020402040406030203" pitchFamily="66" charset="-78"/>
              </a:rPr>
              <a:t>La empresa VIALMIN EP fue creada mediante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Ordenanza Municipal por el GAD Municipal del Cantón Paute en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el año 2013 con el nombre de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MIVIA, posteriormente en el año 2014 se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cambia de nombre a VIALMIN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EP, por reforma a la Ordenanza.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En el año 2017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empieza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sus actividades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productivas.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En el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periodo 2022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la empresa trabaja con normalidad con todo el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personal,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esto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es,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con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4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administrativos y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7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operadores, compartiendo un mismo fin común, el cual, es el desarrollo y crecimiento de la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empresa, de igual forma apoyando al desarrollo de nuestro Cantón Paute.</a:t>
            </a:r>
            <a:endParaRPr lang="es-ES" sz="1600" dirty="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833" y="1360641"/>
            <a:ext cx="2830996" cy="2830996"/>
          </a:xfrm>
          <a:prstGeom prst="rect">
            <a:avLst/>
          </a:prstGeom>
        </p:spPr>
      </p:pic>
    </p:spTree>
    <p:extLst>
      <p:ext uri="{BB962C8B-B14F-4D97-AF65-F5344CB8AC3E}">
        <p14:creationId xmlns:p14="http://schemas.microsoft.com/office/powerpoint/2010/main" val="3008618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41337" y="302235"/>
            <a:ext cx="3517310" cy="769441"/>
          </a:xfrm>
          <a:prstGeom prst="rect">
            <a:avLst/>
          </a:prstGeom>
          <a:noFill/>
        </p:spPr>
        <p:txBody>
          <a:bodyPr wrap="none" lIns="91440" tIns="45720" rIns="91440" bIns="45720">
            <a:spAutoFit/>
          </a:bodyPr>
          <a:lstStyle/>
          <a:p>
            <a:pPr algn="ctr"/>
            <a:r>
              <a:rPr lang="es-ES"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Respuestas fase 1:</a:t>
            </a:r>
            <a:endParaRPr lang="es-E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85834366"/>
              </p:ext>
            </p:extLst>
          </p:nvPr>
        </p:nvGraphicFramePr>
        <p:xfrm>
          <a:off x="586596" y="1071676"/>
          <a:ext cx="7850038" cy="3439939"/>
        </p:xfrm>
        <a:graphic>
          <a:graphicData uri="http://schemas.openxmlformats.org/drawingml/2006/table">
            <a:tbl>
              <a:tblPr firstRow="1" firstCol="1" bandRow="1">
                <a:tableStyleId>{68D230F3-CF80-4859-8CE7-A43EE81993B5}</a:tableStyleId>
              </a:tblPr>
              <a:tblGrid>
                <a:gridCol w="7850038">
                  <a:extLst>
                    <a:ext uri="{9D8B030D-6E8A-4147-A177-3AD203B41FA5}">
                      <a16:colId xmlns:a16="http://schemas.microsoft.com/office/drawing/2014/main" val="281820394"/>
                    </a:ext>
                  </a:extLst>
                </a:gridCol>
              </a:tblGrid>
              <a:tr h="902679">
                <a:tc>
                  <a:txBody>
                    <a:bodyPr/>
                    <a:lstStyle/>
                    <a:p>
                      <a:pPr marL="342900" lvl="0" indent="-342900" algn="just">
                        <a:spcAft>
                          <a:spcPts val="0"/>
                        </a:spcAft>
                        <a:buFont typeface="+mj-lt"/>
                        <a:buAutoNum type="arabicPeriod"/>
                      </a:pPr>
                      <a:r>
                        <a:rPr lang="es-ES" sz="1600" dirty="0">
                          <a:solidFill>
                            <a:schemeClr val="bg2"/>
                          </a:solidFill>
                          <a:effectLst/>
                          <a:latin typeface="Arabic Typesetting" panose="03020402040406030203" pitchFamily="66" charset="-78"/>
                          <a:cs typeface="Arabic Typesetting" panose="03020402040406030203" pitchFamily="66" charset="-78"/>
                        </a:rPr>
                        <a:t>¿Cuánto ha Sido lo invertido en obras en el último año? </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El total de Obras realizadas por Giro de Negocio es un valor de $ 637, 068.91, partida presupuestaria 7.5.05.01 denominada “En Obras de Infraestructura.</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721479787"/>
                  </a:ext>
                </a:extLst>
              </a:tr>
              <a:tr h="634315">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2.        Cuanto </a:t>
                      </a:r>
                      <a:r>
                        <a:rPr lang="es-ES" sz="1600" dirty="0">
                          <a:solidFill>
                            <a:schemeClr val="bg2"/>
                          </a:solidFill>
                          <a:effectLst/>
                          <a:latin typeface="Arabic Typesetting" panose="03020402040406030203" pitchFamily="66" charset="-78"/>
                          <a:cs typeface="Arabic Typesetting" panose="03020402040406030203" pitchFamily="66" charset="-78"/>
                        </a:rPr>
                        <a:t>fue el valor total de ingresos obtenidos durante el año 2022. </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El total de ingresos recaudados es un valor de 1´017.892,02, de acuerdo a la cedula de Ingresos.</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1554879405"/>
                  </a:ext>
                </a:extLst>
              </a:tr>
              <a:tr h="634315">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3.        Durante </a:t>
                      </a:r>
                      <a:r>
                        <a:rPr lang="es-ES" sz="1600" dirty="0">
                          <a:solidFill>
                            <a:schemeClr val="bg2"/>
                          </a:solidFill>
                          <a:effectLst/>
                          <a:latin typeface="Arabic Typesetting" panose="03020402040406030203" pitchFamily="66" charset="-78"/>
                          <a:cs typeface="Arabic Typesetting" panose="03020402040406030203" pitchFamily="66" charset="-78"/>
                        </a:rPr>
                        <a:t>el año 2022 se realizaron procesos de Licitación O Cotización. </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 no realizó procesos de Licitación o Cotización.</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2937145209"/>
                  </a:ext>
                </a:extLst>
              </a:tr>
              <a:tr h="634315">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4.       ¿Se </a:t>
                      </a:r>
                      <a:r>
                        <a:rPr lang="es-ES" sz="1600" dirty="0">
                          <a:solidFill>
                            <a:schemeClr val="bg2"/>
                          </a:solidFill>
                          <a:effectLst/>
                          <a:latin typeface="Arabic Typesetting" panose="03020402040406030203" pitchFamily="66" charset="-78"/>
                          <a:cs typeface="Arabic Typesetting" panose="03020402040406030203" pitchFamily="66" charset="-78"/>
                        </a:rPr>
                        <a:t>construiría un refugio animal donde se incentive la adopción?</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De acuerdo al Giro específico de negocio no se realizan ese tipo de proyectos.</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2109091529"/>
                  </a:ext>
                </a:extLst>
              </a:tr>
              <a:tr h="634315">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5.        Que </a:t>
                      </a:r>
                      <a:r>
                        <a:rPr lang="es-ES" sz="1600" dirty="0">
                          <a:solidFill>
                            <a:schemeClr val="bg2"/>
                          </a:solidFill>
                          <a:effectLst/>
                          <a:latin typeface="Arabic Typesetting" panose="03020402040406030203" pitchFamily="66" charset="-78"/>
                          <a:cs typeface="Arabic Typesetting" panose="03020402040406030203" pitchFamily="66" charset="-78"/>
                        </a:rPr>
                        <a:t>tipos de procesos de contratación pública se realizaron durante el año 2022.</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smtClean="0">
                          <a:solidFill>
                            <a:schemeClr val="bg2"/>
                          </a:solidFill>
                          <a:effectLst/>
                          <a:latin typeface="Arabic Typesetting" panose="03020402040406030203" pitchFamily="66" charset="-78"/>
                          <a:cs typeface="Arabic Typesetting" panose="03020402040406030203" pitchFamily="66" charset="-78"/>
                        </a:rPr>
                        <a:t>Respuesta</a:t>
                      </a:r>
                      <a:r>
                        <a:rPr lang="es-ES" sz="1600" b="0" dirty="0">
                          <a:solidFill>
                            <a:schemeClr val="bg2"/>
                          </a:solidFill>
                          <a:effectLst/>
                          <a:latin typeface="Arabic Typesetting" panose="03020402040406030203" pitchFamily="66" charset="-78"/>
                          <a:cs typeface="Arabic Typesetting" panose="03020402040406030203" pitchFamily="66" charset="-78"/>
                        </a:rPr>
                        <a:t>: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 realizó procesos de Régimen Especial, Ínfima Cuantía, Giros de Negocio.</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3975095215"/>
                  </a:ext>
                </a:extLst>
              </a:tr>
            </a:tbl>
          </a:graphicData>
        </a:graphic>
      </p:graphicFrame>
    </p:spTree>
    <p:extLst>
      <p:ext uri="{BB962C8B-B14F-4D97-AF65-F5344CB8AC3E}">
        <p14:creationId xmlns:p14="http://schemas.microsoft.com/office/powerpoint/2010/main" val="160152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4431" y="209453"/>
            <a:ext cx="3517310" cy="769441"/>
          </a:xfrm>
          <a:prstGeom prst="rect">
            <a:avLst/>
          </a:prstGeom>
          <a:noFill/>
        </p:spPr>
        <p:txBody>
          <a:bodyPr wrap="none" lIns="91440" tIns="45720" rIns="91440" bIns="45720">
            <a:spAutoFit/>
          </a:bodyPr>
          <a:lstStyle/>
          <a:p>
            <a:pPr algn="ctr"/>
            <a:r>
              <a:rPr lang="es-ES"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Respuestas fase 1:</a:t>
            </a:r>
            <a:endParaRPr lang="es-E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31787140"/>
              </p:ext>
            </p:extLst>
          </p:nvPr>
        </p:nvGraphicFramePr>
        <p:xfrm>
          <a:off x="409659" y="884288"/>
          <a:ext cx="8246853" cy="3736730"/>
        </p:xfrm>
        <a:graphic>
          <a:graphicData uri="http://schemas.openxmlformats.org/drawingml/2006/table">
            <a:tbl>
              <a:tblPr firstRow="1" firstCol="1" bandRow="1">
                <a:tableStyleId>{68D230F3-CF80-4859-8CE7-A43EE81993B5}</a:tableStyleId>
              </a:tblPr>
              <a:tblGrid>
                <a:gridCol w="8246853">
                  <a:extLst>
                    <a:ext uri="{9D8B030D-6E8A-4147-A177-3AD203B41FA5}">
                      <a16:colId xmlns:a16="http://schemas.microsoft.com/office/drawing/2014/main" val="3347667976"/>
                    </a:ext>
                  </a:extLst>
                </a:gridCol>
              </a:tblGrid>
              <a:tr h="791437">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6.  Que </a:t>
                      </a:r>
                      <a:r>
                        <a:rPr lang="es-ES" sz="1600" dirty="0">
                          <a:solidFill>
                            <a:schemeClr val="bg2"/>
                          </a:solidFill>
                          <a:effectLst/>
                          <a:latin typeface="Arabic Typesetting" panose="03020402040406030203" pitchFamily="66" charset="-78"/>
                          <a:cs typeface="Arabic Typesetting" panose="03020402040406030203" pitchFamily="66" charset="-78"/>
                        </a:rPr>
                        <a:t>Gestiones se ha realizado durante este período para mejorar el bienestar de todos los ciudadanos de nuestro Cantón y sus Parroquias.</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 ha llegado con sus servicios de Alquiler de maquinaria para mantenimientos viales a varios sectores del Cantón Paute, con el apoyo directo del GAD Municipal de Paute.</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5585" marR="25585" marT="17057" marB="17057" anchor="b"/>
                </a:tc>
                <a:extLst>
                  <a:ext uri="{0D108BD9-81ED-4DB2-BD59-A6C34878D82A}">
                    <a16:rowId xmlns:a16="http://schemas.microsoft.com/office/drawing/2014/main" val="2366521606"/>
                  </a:ext>
                </a:extLst>
              </a:tr>
              <a:tr h="955183">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7.</a:t>
                      </a:r>
                      <a:r>
                        <a:rPr lang="es-ES" sz="1600" baseline="0" dirty="0" smtClean="0">
                          <a:solidFill>
                            <a:schemeClr val="bg2"/>
                          </a:solidFill>
                          <a:effectLst/>
                          <a:latin typeface="Arabic Typesetting" panose="03020402040406030203" pitchFamily="66" charset="-78"/>
                          <a:cs typeface="Arabic Typesetting" panose="03020402040406030203" pitchFamily="66" charset="-78"/>
                        </a:rPr>
                        <a:t>  </a:t>
                      </a:r>
                      <a:r>
                        <a:rPr lang="es-ES" sz="1600" dirty="0" smtClean="0">
                          <a:solidFill>
                            <a:schemeClr val="bg2"/>
                          </a:solidFill>
                          <a:effectLst/>
                          <a:latin typeface="Arabic Typesetting" panose="03020402040406030203" pitchFamily="66" charset="-78"/>
                          <a:cs typeface="Arabic Typesetting" panose="03020402040406030203" pitchFamily="66" charset="-78"/>
                        </a:rPr>
                        <a:t>Reciben </a:t>
                      </a:r>
                      <a:r>
                        <a:rPr lang="es-ES" sz="1600" dirty="0">
                          <a:solidFill>
                            <a:schemeClr val="bg2"/>
                          </a:solidFill>
                          <a:effectLst/>
                          <a:latin typeface="Arabic Typesetting" panose="03020402040406030203" pitchFamily="66" charset="-78"/>
                          <a:cs typeface="Arabic Typesetting" panose="03020402040406030203" pitchFamily="66" charset="-78"/>
                        </a:rPr>
                        <a:t>dinero del estado ecuatoriano para el pago de sueldos y otros gastos. </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 no recibe presupuesto del Estado y de  ninguna otra Institución pública o privada, los ingresos obtenidos son producto de la gestión realizada de la empresa para la venta de bienes y servicios por medio de un Contrato de Obra o servicio, con las diferentes personas naturales y jurídicas dentro y fuera del Cantón Paute.</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5585" marR="25585" marT="17057" marB="17057" anchor="b"/>
                </a:tc>
                <a:extLst>
                  <a:ext uri="{0D108BD9-81ED-4DB2-BD59-A6C34878D82A}">
                    <a16:rowId xmlns:a16="http://schemas.microsoft.com/office/drawing/2014/main" val="977799091"/>
                  </a:ext>
                </a:extLst>
              </a:tr>
              <a:tr h="484414">
                <a:tc>
                  <a:txBody>
                    <a:bodyPr/>
                    <a:lstStyle/>
                    <a:p>
                      <a:pPr marL="0" lvl="0" indent="0" algn="just">
                        <a:spcBef>
                          <a:spcPts val="325"/>
                        </a:spcBef>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8.  ¿Cuántos </a:t>
                      </a:r>
                      <a:r>
                        <a:rPr lang="es-ES" sz="1600" dirty="0">
                          <a:solidFill>
                            <a:schemeClr val="bg2"/>
                          </a:solidFill>
                          <a:effectLst/>
                          <a:latin typeface="Arabic Typesetting" panose="03020402040406030203" pitchFamily="66" charset="-78"/>
                          <a:cs typeface="Arabic Typesetting" panose="03020402040406030203" pitchFamily="66" charset="-78"/>
                        </a:rPr>
                        <a:t>procesos se llevaron a cabo en los últimos 3 meses? </a:t>
                      </a:r>
                    </a:p>
                    <a:p>
                      <a:pPr marL="457200" algn="just">
                        <a:spcAft>
                          <a:spcPts val="0"/>
                        </a:spcAft>
                      </a:pPr>
                      <a:r>
                        <a:rPr lang="es-ES" sz="1600" b="0" dirty="0">
                          <a:solidFill>
                            <a:schemeClr val="bg2"/>
                          </a:solidFill>
                          <a:effectLst/>
                          <a:latin typeface="Arabic Typesetting" panose="03020402040406030203" pitchFamily="66" charset="-78"/>
                          <a:cs typeface="Arabic Typesetting" panose="03020402040406030203" pitchFamily="66" charset="-78"/>
                        </a:rPr>
                        <a:t>Respuesta: Se realizaron 4 procesos de Giro específico de negocio y 2 procesos de Régimen Especial.</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5585" marR="25585" marT="17057" marB="17057" anchor="b"/>
                </a:tc>
                <a:extLst>
                  <a:ext uri="{0D108BD9-81ED-4DB2-BD59-A6C34878D82A}">
                    <a16:rowId xmlns:a16="http://schemas.microsoft.com/office/drawing/2014/main" val="814160254"/>
                  </a:ext>
                </a:extLst>
              </a:tr>
              <a:tr h="504882">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9.  Cuál </a:t>
                      </a:r>
                      <a:r>
                        <a:rPr lang="es-ES" sz="1600" dirty="0">
                          <a:solidFill>
                            <a:schemeClr val="bg2"/>
                          </a:solidFill>
                          <a:effectLst/>
                          <a:latin typeface="Arabic Typesetting" panose="03020402040406030203" pitchFamily="66" charset="-78"/>
                          <a:cs typeface="Arabic Typesetting" panose="03020402040406030203" pitchFamily="66" charset="-78"/>
                        </a:rPr>
                        <a:t>es el valor total de gastos realizados durante el año 2022</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Los gastos ejecutados durante el año 2022 asciende al valor de $ 1`122.221,31</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5585" marR="25585" marT="17057" marB="17057" anchor="b"/>
                </a:tc>
                <a:extLst>
                  <a:ext uri="{0D108BD9-81ED-4DB2-BD59-A6C34878D82A}">
                    <a16:rowId xmlns:a16="http://schemas.microsoft.com/office/drawing/2014/main" val="1959937952"/>
                  </a:ext>
                </a:extLst>
              </a:tr>
              <a:tr h="654983">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10.</a:t>
                      </a:r>
                      <a:r>
                        <a:rPr lang="es-ES" sz="1600" baseline="0" dirty="0" smtClean="0">
                          <a:solidFill>
                            <a:schemeClr val="bg2"/>
                          </a:solidFill>
                          <a:effectLst/>
                          <a:latin typeface="Arabic Typesetting" panose="03020402040406030203" pitchFamily="66" charset="-78"/>
                          <a:cs typeface="Arabic Typesetting" panose="03020402040406030203" pitchFamily="66" charset="-78"/>
                        </a:rPr>
                        <a:t>  </a:t>
                      </a:r>
                      <a:r>
                        <a:rPr lang="es-ES" sz="1600" dirty="0" smtClean="0">
                          <a:solidFill>
                            <a:schemeClr val="bg2"/>
                          </a:solidFill>
                          <a:effectLst/>
                          <a:latin typeface="Arabic Typesetting" panose="03020402040406030203" pitchFamily="66" charset="-78"/>
                          <a:cs typeface="Arabic Typesetting" panose="03020402040406030203" pitchFamily="66" charset="-78"/>
                        </a:rPr>
                        <a:t>Cuál </a:t>
                      </a:r>
                      <a:r>
                        <a:rPr lang="es-ES" sz="1600" dirty="0">
                          <a:solidFill>
                            <a:schemeClr val="bg2"/>
                          </a:solidFill>
                          <a:effectLst/>
                          <a:latin typeface="Arabic Typesetting" panose="03020402040406030203" pitchFamily="66" charset="-78"/>
                          <a:cs typeface="Arabic Typesetting" panose="03020402040406030203" pitchFamily="66" charset="-78"/>
                        </a:rPr>
                        <a:t>es el valor total invertido en Obra Publica</a:t>
                      </a:r>
                    </a:p>
                    <a:p>
                      <a:pPr marL="534035" indent="-228600" algn="just">
                        <a:spcBef>
                          <a:spcPts val="325"/>
                        </a:spcBef>
                        <a:spcAft>
                          <a:spcPts val="0"/>
                        </a:spcAft>
                      </a:pPr>
                      <a:r>
                        <a:rPr lang="es-ES" sz="1600" b="0" dirty="0">
                          <a:solidFill>
                            <a:schemeClr val="bg2"/>
                          </a:solidFill>
                          <a:effectLst/>
                          <a:latin typeface="Arabic Typesetting" panose="03020402040406030203" pitchFamily="66" charset="-78"/>
                          <a:cs typeface="Arabic Typesetting" panose="03020402040406030203" pitchFamily="66" charset="-78"/>
                        </a:rPr>
                        <a:t>    Respuesta: El total de Obras realizadas por Giro de Negocio es un valor de $ 637, 068.91, partida presupuestaria 7.5.05.01 denominada “En Obras de Infraestructura</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5585" marR="25585" marT="17057" marB="17057" anchor="b"/>
                </a:tc>
                <a:extLst>
                  <a:ext uri="{0D108BD9-81ED-4DB2-BD59-A6C34878D82A}">
                    <a16:rowId xmlns:a16="http://schemas.microsoft.com/office/drawing/2014/main" val="2457175924"/>
                  </a:ext>
                </a:extLst>
              </a:tr>
            </a:tbl>
          </a:graphicData>
        </a:graphic>
      </p:graphicFrame>
    </p:spTree>
    <p:extLst>
      <p:ext uri="{BB962C8B-B14F-4D97-AF65-F5344CB8AC3E}">
        <p14:creationId xmlns:p14="http://schemas.microsoft.com/office/powerpoint/2010/main" val="154484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4431" y="209453"/>
            <a:ext cx="3517310" cy="769441"/>
          </a:xfrm>
          <a:prstGeom prst="rect">
            <a:avLst/>
          </a:prstGeom>
          <a:noFill/>
        </p:spPr>
        <p:txBody>
          <a:bodyPr wrap="none" lIns="91440" tIns="45720" rIns="91440" bIns="45720">
            <a:spAutoFit/>
          </a:bodyPr>
          <a:lstStyle/>
          <a:p>
            <a:pPr algn="ctr"/>
            <a:r>
              <a:rPr lang="es-ES"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Respuestas fase 1:</a:t>
            </a:r>
            <a:endParaRPr lang="es-E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133628583"/>
              </p:ext>
            </p:extLst>
          </p:nvPr>
        </p:nvGraphicFramePr>
        <p:xfrm>
          <a:off x="405443" y="862640"/>
          <a:ext cx="8281358" cy="3657600"/>
        </p:xfrm>
        <a:graphic>
          <a:graphicData uri="http://schemas.openxmlformats.org/drawingml/2006/table">
            <a:tbl>
              <a:tblPr firstRow="1" firstCol="1" bandRow="1">
                <a:tableStyleId>{68D230F3-CF80-4859-8CE7-A43EE81993B5}</a:tableStyleId>
              </a:tblPr>
              <a:tblGrid>
                <a:gridCol w="8281358">
                  <a:extLst>
                    <a:ext uri="{9D8B030D-6E8A-4147-A177-3AD203B41FA5}">
                      <a16:colId xmlns:a16="http://schemas.microsoft.com/office/drawing/2014/main" val="2698740956"/>
                    </a:ext>
                  </a:extLst>
                </a:gridCol>
              </a:tblGrid>
              <a:tr h="623591">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11.</a:t>
                      </a:r>
                      <a:r>
                        <a:rPr lang="es-ES" sz="1600" baseline="0" dirty="0" smtClean="0">
                          <a:solidFill>
                            <a:schemeClr val="bg2"/>
                          </a:solidFill>
                          <a:effectLst/>
                          <a:latin typeface="Arabic Typesetting" panose="03020402040406030203" pitchFamily="66" charset="-78"/>
                          <a:cs typeface="Arabic Typesetting" panose="03020402040406030203" pitchFamily="66" charset="-78"/>
                        </a:rPr>
                        <a:t> </a:t>
                      </a:r>
                      <a:r>
                        <a:rPr lang="es-ES" sz="1600" dirty="0" smtClean="0">
                          <a:solidFill>
                            <a:schemeClr val="bg2"/>
                          </a:solidFill>
                          <a:effectLst/>
                          <a:latin typeface="Arabic Typesetting" panose="03020402040406030203" pitchFamily="66" charset="-78"/>
                          <a:cs typeface="Arabic Typesetting" panose="03020402040406030203" pitchFamily="66" charset="-78"/>
                        </a:rPr>
                        <a:t>¿Se </a:t>
                      </a:r>
                      <a:r>
                        <a:rPr lang="es-ES" sz="1600" dirty="0">
                          <a:solidFill>
                            <a:schemeClr val="bg2"/>
                          </a:solidFill>
                          <a:effectLst/>
                          <a:latin typeface="Arabic Typesetting" panose="03020402040406030203" pitchFamily="66" charset="-78"/>
                          <a:cs typeface="Arabic Typesetting" panose="03020402040406030203" pitchFamily="66" charset="-78"/>
                        </a:rPr>
                        <a:t>implementaría un sistema de seguridad para vigilar el parque lineal ?</a:t>
                      </a:r>
                    </a:p>
                    <a:p>
                      <a:pPr marL="534035" indent="-228600" algn="just">
                        <a:spcBef>
                          <a:spcPts val="325"/>
                        </a:spcBef>
                        <a:spcAft>
                          <a:spcPts val="0"/>
                        </a:spcAft>
                      </a:pPr>
                      <a:r>
                        <a:rPr lang="es-ES" sz="1600" b="0" dirty="0">
                          <a:solidFill>
                            <a:schemeClr val="bg2"/>
                          </a:solidFill>
                          <a:effectLst/>
                          <a:latin typeface="Arabic Typesetting" panose="03020402040406030203" pitchFamily="66" charset="-78"/>
                          <a:cs typeface="Arabic Typesetting" panose="03020402040406030203" pitchFamily="66" charset="-78"/>
                        </a:rPr>
                        <a:t>   Respuesta: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 no tiene competencias con la seguridad.</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84969690"/>
                  </a:ext>
                </a:extLst>
              </a:tr>
              <a:tr h="623591">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12. En </a:t>
                      </a:r>
                      <a:r>
                        <a:rPr lang="es-ES" sz="1600" dirty="0">
                          <a:solidFill>
                            <a:schemeClr val="bg2"/>
                          </a:solidFill>
                          <a:effectLst/>
                          <a:latin typeface="Arabic Typesetting" panose="03020402040406030203" pitchFamily="66" charset="-78"/>
                          <a:cs typeface="Arabic Typesetting" panose="03020402040406030203" pitchFamily="66" charset="-78"/>
                        </a:rPr>
                        <a:t>este departamento cual es la obra que más dificultades ha tenido para ejecutarse.</a:t>
                      </a:r>
                    </a:p>
                    <a:p>
                      <a:pPr marL="534035" indent="-228600" algn="just">
                        <a:spcBef>
                          <a:spcPts val="325"/>
                        </a:spcBef>
                        <a:spcAft>
                          <a:spcPts val="0"/>
                        </a:spcAft>
                      </a:pPr>
                      <a:r>
                        <a:rPr lang="es-ES" sz="1600" b="0" dirty="0">
                          <a:solidFill>
                            <a:schemeClr val="bg2"/>
                          </a:solidFill>
                          <a:effectLst/>
                          <a:latin typeface="Arabic Typesetting" panose="03020402040406030203" pitchFamily="66" charset="-78"/>
                          <a:cs typeface="Arabic Typesetting" panose="03020402040406030203" pitchFamily="66" charset="-78"/>
                        </a:rPr>
                        <a:t>   Respuesta: Las obras realizadas durante el periodo 2022 no han presentado inconvenientes al ejecutarse.</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1894990207"/>
                  </a:ext>
                </a:extLst>
              </a:tr>
              <a:tr h="623591">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13. ¿Cuál </a:t>
                      </a:r>
                      <a:r>
                        <a:rPr lang="es-ES" sz="1600" dirty="0">
                          <a:solidFill>
                            <a:schemeClr val="bg2"/>
                          </a:solidFill>
                          <a:effectLst/>
                          <a:latin typeface="Arabic Typesetting" panose="03020402040406030203" pitchFamily="66" charset="-78"/>
                          <a:cs typeface="Arabic Typesetting" panose="03020402040406030203" pitchFamily="66" charset="-78"/>
                        </a:rPr>
                        <a:t>es la retribución que ofrece la empresa a sus diferentes grupos de interés?</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 no ofrece ninguna retribución a los diferentes grupos de interés.</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1797251039"/>
                  </a:ext>
                </a:extLst>
              </a:tr>
              <a:tr h="623591">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14. Cuál </a:t>
                      </a:r>
                      <a:r>
                        <a:rPr lang="es-ES" sz="1600" dirty="0">
                          <a:solidFill>
                            <a:schemeClr val="bg2"/>
                          </a:solidFill>
                          <a:effectLst/>
                          <a:latin typeface="Arabic Typesetting" panose="03020402040406030203" pitchFamily="66" charset="-78"/>
                          <a:cs typeface="Arabic Typesetting" panose="03020402040406030203" pitchFamily="66" charset="-78"/>
                        </a:rPr>
                        <a:t>es el valor de cuentas por cobrar al finalizar el año 2022.</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El valor por cuentas por cobrar asciende a $ 4,845.00.</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1143097297"/>
                  </a:ext>
                </a:extLst>
              </a:tr>
              <a:tr h="539645">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15. ¿Se </a:t>
                      </a:r>
                      <a:r>
                        <a:rPr lang="es-ES" sz="1600" dirty="0">
                          <a:solidFill>
                            <a:schemeClr val="bg2"/>
                          </a:solidFill>
                          <a:effectLst/>
                          <a:latin typeface="Arabic Typesetting" panose="03020402040406030203" pitchFamily="66" charset="-78"/>
                          <a:cs typeface="Arabic Typesetting" panose="03020402040406030203" pitchFamily="66" charset="-78"/>
                        </a:rPr>
                        <a:t>realizará una concha acústica más amplia?</a:t>
                      </a:r>
                    </a:p>
                    <a:p>
                      <a:pPr marL="457200" algn="just">
                        <a:spcAft>
                          <a:spcPts val="0"/>
                        </a:spcAft>
                      </a:pPr>
                      <a:r>
                        <a:rPr lang="es-ES" sz="1600" b="0" dirty="0">
                          <a:solidFill>
                            <a:schemeClr val="bg2"/>
                          </a:solidFill>
                          <a:effectLst/>
                          <a:latin typeface="Arabic Typesetting" panose="03020402040406030203" pitchFamily="66" charset="-78"/>
                          <a:cs typeface="Arabic Typesetting" panose="03020402040406030203" pitchFamily="66" charset="-78"/>
                        </a:rPr>
                        <a:t>Respuesta: No es competencia de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a:t>
                      </a:r>
                    </a:p>
                  </a:txBody>
                  <a:tcPr marL="28575" marR="28575" marT="19050" marB="19050" anchor="b"/>
                </a:tc>
                <a:extLst>
                  <a:ext uri="{0D108BD9-81ED-4DB2-BD59-A6C34878D82A}">
                    <a16:rowId xmlns:a16="http://schemas.microsoft.com/office/drawing/2014/main" val="3507678368"/>
                  </a:ext>
                </a:extLst>
              </a:tr>
              <a:tr h="623591">
                <a:tc>
                  <a:txBody>
                    <a:bodyPr/>
                    <a:lstStyle/>
                    <a:p>
                      <a:pPr marL="0" lvl="0" indent="0" algn="just">
                        <a:spcAft>
                          <a:spcPts val="0"/>
                        </a:spcAft>
                        <a:buFont typeface="+mj-lt"/>
                        <a:buNone/>
                      </a:pPr>
                      <a:r>
                        <a:rPr lang="es-ES" sz="1600" dirty="0" smtClean="0">
                          <a:solidFill>
                            <a:schemeClr val="bg2"/>
                          </a:solidFill>
                          <a:effectLst/>
                          <a:latin typeface="Arabic Typesetting" panose="03020402040406030203" pitchFamily="66" charset="-78"/>
                          <a:cs typeface="Arabic Typesetting" panose="03020402040406030203" pitchFamily="66" charset="-78"/>
                        </a:rPr>
                        <a:t>16. Como </a:t>
                      </a:r>
                      <a:r>
                        <a:rPr lang="es-ES" sz="1600" dirty="0">
                          <a:solidFill>
                            <a:schemeClr val="bg2"/>
                          </a:solidFill>
                          <a:effectLst/>
                          <a:latin typeface="Arabic Typesetting" panose="03020402040406030203" pitchFamily="66" charset="-78"/>
                          <a:cs typeface="Arabic Typesetting" panose="03020402040406030203" pitchFamily="66" charset="-78"/>
                        </a:rPr>
                        <a:t>está actualmente el Municipio para que las obras se sigan ejecutándose.</a:t>
                      </a:r>
                    </a:p>
                    <a:p>
                      <a:pPr marL="534035" indent="-228600" algn="just">
                        <a:spcBef>
                          <a:spcPts val="325"/>
                        </a:spcBef>
                        <a:spcAft>
                          <a:spcPts val="0"/>
                        </a:spcAft>
                      </a:pPr>
                      <a:r>
                        <a:rPr lang="es-ES" sz="1600" dirty="0">
                          <a:solidFill>
                            <a:schemeClr val="bg2"/>
                          </a:solidFill>
                          <a:effectLst/>
                          <a:latin typeface="Arabic Typesetting" panose="03020402040406030203" pitchFamily="66" charset="-78"/>
                          <a:cs typeface="Arabic Typesetting" panose="03020402040406030203" pitchFamily="66" charset="-78"/>
                        </a:rPr>
                        <a:t>    </a:t>
                      </a:r>
                      <a:r>
                        <a:rPr lang="es-ES" sz="1600" b="0" dirty="0">
                          <a:solidFill>
                            <a:schemeClr val="bg2"/>
                          </a:solidFill>
                          <a:effectLst/>
                          <a:latin typeface="Arabic Typesetting" panose="03020402040406030203" pitchFamily="66" charset="-78"/>
                          <a:cs typeface="Arabic Typesetting" panose="03020402040406030203" pitchFamily="66" charset="-78"/>
                        </a:rPr>
                        <a:t>Respuesta: No es competencia de la empresa </a:t>
                      </a:r>
                      <a:r>
                        <a:rPr lang="es-ES" sz="1600" b="0" dirty="0" err="1">
                          <a:solidFill>
                            <a:schemeClr val="bg2"/>
                          </a:solidFill>
                          <a:effectLst/>
                          <a:latin typeface="Arabic Typesetting" panose="03020402040406030203" pitchFamily="66" charset="-78"/>
                          <a:cs typeface="Arabic Typesetting" panose="03020402040406030203" pitchFamily="66" charset="-78"/>
                        </a:rPr>
                        <a:t>Vialmin</a:t>
                      </a:r>
                      <a:r>
                        <a:rPr lang="es-ES" sz="1600" b="0" dirty="0">
                          <a:solidFill>
                            <a:schemeClr val="bg2"/>
                          </a:solidFill>
                          <a:effectLst/>
                          <a:latin typeface="Arabic Typesetting" panose="03020402040406030203" pitchFamily="66" charset="-78"/>
                          <a:cs typeface="Arabic Typesetting" panose="03020402040406030203" pitchFamily="66" charset="-78"/>
                        </a:rPr>
                        <a:t> EP.</a:t>
                      </a:r>
                      <a:endParaRPr lang="es-ES" sz="1600" b="0" dirty="0">
                        <a:solidFill>
                          <a:schemeClr val="bg2"/>
                        </a:solidFill>
                        <a:effectLst/>
                        <a:latin typeface="Arabic Typesetting" panose="03020402040406030203" pitchFamily="66" charset="-78"/>
                        <a:ea typeface="Cambria" panose="02040503050406030204" pitchFamily="18" charset="0"/>
                        <a:cs typeface="Arabic Typesetting" panose="03020402040406030203" pitchFamily="66" charset="-78"/>
                      </a:endParaRPr>
                    </a:p>
                  </a:txBody>
                  <a:tcPr marL="28575" marR="28575" marT="19050" marB="19050" anchor="b"/>
                </a:tc>
                <a:extLst>
                  <a:ext uri="{0D108BD9-81ED-4DB2-BD59-A6C34878D82A}">
                    <a16:rowId xmlns:a16="http://schemas.microsoft.com/office/drawing/2014/main" val="145852014"/>
                  </a:ext>
                </a:extLst>
              </a:tr>
            </a:tbl>
          </a:graphicData>
        </a:graphic>
      </p:graphicFrame>
    </p:spTree>
    <p:extLst>
      <p:ext uri="{BB962C8B-B14F-4D97-AF65-F5344CB8AC3E}">
        <p14:creationId xmlns:p14="http://schemas.microsoft.com/office/powerpoint/2010/main" val="7910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8;p13"/>
          <p:cNvPicPr preferRelativeResize="0"/>
          <p:nvPr/>
        </p:nvPicPr>
        <p:blipFill rotWithShape="1">
          <a:blip r:embed="rId2">
            <a:alphaModFix/>
          </a:blip>
          <a:srcRect l="25141" r="31178" b="38590"/>
          <a:stretch/>
        </p:blipFill>
        <p:spPr>
          <a:xfrm>
            <a:off x="2201334" y="685250"/>
            <a:ext cx="927946" cy="913255"/>
          </a:xfrm>
          <a:prstGeom prst="rect">
            <a:avLst/>
          </a:prstGeom>
          <a:noFill/>
          <a:ln>
            <a:noFill/>
          </a:ln>
        </p:spPr>
      </p:pic>
      <p:pic>
        <p:nvPicPr>
          <p:cNvPr id="5" name="Google Shape;129;p13"/>
          <p:cNvPicPr preferRelativeResize="0"/>
          <p:nvPr/>
        </p:nvPicPr>
        <p:blipFill rotWithShape="1">
          <a:blip r:embed="rId2">
            <a:alphaModFix/>
          </a:blip>
          <a:srcRect t="68239"/>
          <a:stretch/>
        </p:blipFill>
        <p:spPr>
          <a:xfrm>
            <a:off x="3464386" y="955713"/>
            <a:ext cx="2005750" cy="503325"/>
          </a:xfrm>
          <a:prstGeom prst="rect">
            <a:avLst/>
          </a:prstGeom>
          <a:noFill/>
          <a:ln>
            <a:noFill/>
          </a:ln>
        </p:spPr>
      </p:pic>
      <p:sp>
        <p:nvSpPr>
          <p:cNvPr id="6" name="Rectángulo 5"/>
          <p:cNvSpPr/>
          <p:nvPr/>
        </p:nvSpPr>
        <p:spPr>
          <a:xfrm>
            <a:off x="435028" y="1719146"/>
            <a:ext cx="8304782" cy="1754326"/>
          </a:xfrm>
          <a:prstGeom prst="rect">
            <a:avLst/>
          </a:prstGeom>
          <a:noFill/>
        </p:spPr>
        <p:txBody>
          <a:bodyPr wrap="square" lIns="91440" tIns="45720" rIns="91440" bIns="45720">
            <a:spAutoFit/>
          </a:bodyPr>
          <a:lstStyle/>
          <a:p>
            <a:pPr algn="ctr"/>
            <a:r>
              <a:rPr lang="es-E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es-E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GRACIAS POR SU ATENCIÓN!</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p:cNvSpPr txBox="1"/>
          <p:nvPr/>
        </p:nvSpPr>
        <p:spPr>
          <a:xfrm>
            <a:off x="12079358" y="9935932"/>
            <a:ext cx="226503" cy="13449836"/>
          </a:xfrm>
          <a:prstGeom prst="rect">
            <a:avLst/>
          </a:prstGeom>
          <a:noFill/>
        </p:spPr>
        <p:txBody>
          <a:bodyPr wrap="square" rtlCol="0">
            <a:spAutoFit/>
          </a:bodyPr>
          <a:lstStyle/>
          <a:p>
            <a:pPr algn="ctr"/>
            <a:r>
              <a:rPr lang="es-ES" dirty="0" smtClean="0">
                <a:latin typeface="Aparajita" panose="020B0604020202020204" pitchFamily="34" charset="0"/>
                <a:cs typeface="Aparajita" panose="020B0604020202020204" pitchFamily="34" charset="0"/>
              </a:rPr>
              <a:t>Para mayor información  visita nuestras páginas oficiales:</a:t>
            </a:r>
          </a:p>
          <a:p>
            <a:r>
              <a:rPr lang="es-ES" dirty="0" smtClean="0"/>
              <a:t>         </a:t>
            </a:r>
            <a:r>
              <a:rPr lang="es-ES" dirty="0" err="1" smtClean="0">
                <a:latin typeface="Aparajita" panose="020B0604020202020204" pitchFamily="34" charset="0"/>
                <a:cs typeface="Aparajita" panose="020B0604020202020204" pitchFamily="34" charset="0"/>
              </a:rPr>
              <a:t>Vialmin</a:t>
            </a:r>
            <a:r>
              <a:rPr lang="es-ES" dirty="0" smtClean="0">
                <a:latin typeface="Aparajita" panose="020B0604020202020204" pitchFamily="34" charset="0"/>
                <a:cs typeface="Aparajita" panose="020B0604020202020204" pitchFamily="34" charset="0"/>
              </a:rPr>
              <a:t> EP</a:t>
            </a:r>
          </a:p>
          <a:p>
            <a:endParaRPr lang="es-ES" dirty="0">
              <a:latin typeface="Aparajita" panose="020B0604020202020204" pitchFamily="34" charset="0"/>
              <a:cs typeface="Aparajita" panose="020B0604020202020204" pitchFamily="34" charset="0"/>
            </a:endParaRPr>
          </a:p>
        </p:txBody>
      </p:sp>
      <p:pic>
        <p:nvPicPr>
          <p:cNvPr id="9218" name="Picture 2" descr="IndatNews Nuevo logo de Facebook y su proceso de diseñ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991" y="4495442"/>
            <a:ext cx="266772" cy="26677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MUNICACION E INTERACCION PARA EL CUIDADO: PAGINA WEB y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553" y="4128433"/>
            <a:ext cx="301327" cy="30132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414880" y="4185602"/>
            <a:ext cx="2106506" cy="276999"/>
          </a:xfrm>
          <a:prstGeom prst="rect">
            <a:avLst/>
          </a:prstGeom>
          <a:noFill/>
        </p:spPr>
        <p:txBody>
          <a:bodyPr wrap="square" rtlCol="0">
            <a:spAutoFit/>
          </a:bodyPr>
          <a:lstStyle/>
          <a:p>
            <a:r>
              <a:rPr lang="es-ES" sz="1200" dirty="0" smtClean="0">
                <a:latin typeface="Aparajita" panose="020B0604020202020204" pitchFamily="34" charset="0"/>
                <a:cs typeface="Aparajita" panose="020B0604020202020204" pitchFamily="34" charset="0"/>
              </a:rPr>
              <a:t>www.vialminep.gob.ec</a:t>
            </a:r>
            <a:endParaRPr lang="es-ES" sz="1200" dirty="0">
              <a:latin typeface="Aparajita" panose="020B0604020202020204" pitchFamily="34" charset="0"/>
              <a:cs typeface="Aparajita" panose="020B0604020202020204" pitchFamily="34" charset="0"/>
            </a:endParaRPr>
          </a:p>
        </p:txBody>
      </p:sp>
      <p:sp>
        <p:nvSpPr>
          <p:cNvPr id="9" name="CuadroTexto 8"/>
          <p:cNvSpPr txBox="1"/>
          <p:nvPr/>
        </p:nvSpPr>
        <p:spPr>
          <a:xfrm>
            <a:off x="6414880" y="4529869"/>
            <a:ext cx="1219200" cy="261610"/>
          </a:xfrm>
          <a:prstGeom prst="rect">
            <a:avLst/>
          </a:prstGeom>
          <a:noFill/>
        </p:spPr>
        <p:txBody>
          <a:bodyPr wrap="square" rtlCol="0">
            <a:spAutoFit/>
          </a:bodyPr>
          <a:lstStyle/>
          <a:p>
            <a:r>
              <a:rPr lang="es-ES" sz="1100" dirty="0" err="1" smtClean="0">
                <a:latin typeface="Aparajita" panose="020B0604020202020204" pitchFamily="34" charset="0"/>
                <a:cs typeface="Aparajita" panose="020B0604020202020204" pitchFamily="34" charset="0"/>
              </a:rPr>
              <a:t>Vialmin</a:t>
            </a:r>
            <a:r>
              <a:rPr lang="es-ES" sz="1100" dirty="0" smtClean="0">
                <a:latin typeface="Aparajita" panose="020B0604020202020204" pitchFamily="34" charset="0"/>
                <a:cs typeface="Aparajita" panose="020B0604020202020204" pitchFamily="34" charset="0"/>
              </a:rPr>
              <a:t> EP</a:t>
            </a:r>
            <a:endParaRPr lang="es-ES" sz="1100" dirty="0">
              <a:latin typeface="Aparajita" panose="020B0604020202020204" pitchFamily="34" charset="0"/>
              <a:cs typeface="Aparajita" panose="020B0604020202020204" pitchFamily="34" charset="0"/>
            </a:endParaRPr>
          </a:p>
        </p:txBody>
      </p:sp>
      <p:pic>
        <p:nvPicPr>
          <p:cNvPr id="12" name="Imagen 11">
            <a:extLst>
              <a:ext uri="{FF2B5EF4-FFF2-40B4-BE49-F238E27FC236}">
                <a16:creationId xmlns:a16="http://schemas.microsoft.com/office/drawing/2014/main" id="{A21EDC40-FAF4-4D97-8BC6-AC5B4B778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242" y="543100"/>
            <a:ext cx="1272610" cy="1328549"/>
          </a:xfrm>
          <a:prstGeom prst="rect">
            <a:avLst/>
          </a:prstGeom>
        </p:spPr>
      </p:pic>
    </p:spTree>
    <p:extLst>
      <p:ext uri="{BB962C8B-B14F-4D97-AF65-F5344CB8AC3E}">
        <p14:creationId xmlns:p14="http://schemas.microsoft.com/office/powerpoint/2010/main" val="148832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3231" y="227098"/>
            <a:ext cx="4910320" cy="584775"/>
          </a:xfrm>
          <a:prstGeom prst="rect">
            <a:avLst/>
          </a:prstGeom>
          <a:noFill/>
        </p:spPr>
        <p:txBody>
          <a:bodyPr wrap="none" lIns="91440" tIns="45720" rIns="91440" bIns="45720">
            <a:spAutoFit/>
          </a:bodyPr>
          <a:lstStyle/>
          <a:p>
            <a:pPr algn="ctr"/>
            <a:r>
              <a:rPr lang="es-ES" sz="3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rPr>
              <a:t>Filosofía de la empresa:</a:t>
            </a:r>
            <a:endParaRPr lang="es-E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endParaRPr>
          </a:p>
        </p:txBody>
      </p:sp>
      <p:sp>
        <p:nvSpPr>
          <p:cNvPr id="6" name="Rectángulo 5"/>
          <p:cNvSpPr/>
          <p:nvPr/>
        </p:nvSpPr>
        <p:spPr>
          <a:xfrm>
            <a:off x="1335487" y="584489"/>
            <a:ext cx="6377093" cy="3307765"/>
          </a:xfrm>
          <a:prstGeom prst="rect">
            <a:avLst/>
          </a:prstGeom>
        </p:spPr>
        <p:txBody>
          <a:bodyPr wrap="square">
            <a:spAutoFit/>
          </a:bodyPr>
          <a:lstStyle/>
          <a:p>
            <a:pPr algn="ctr">
              <a:lnSpc>
                <a:spcPct val="107000"/>
              </a:lnSpc>
              <a:spcAft>
                <a:spcPts val="1500"/>
              </a:spcAft>
            </a:pPr>
            <a:endParaRPr lang="es-ES" dirty="0">
              <a:latin typeface="Batang" panose="02030600000101010101" pitchFamily="18" charset="-127"/>
              <a:ea typeface="Batang" panose="02030600000101010101" pitchFamily="18" charset="-127"/>
            </a:endParaRPr>
          </a:p>
          <a:p>
            <a:pPr algn="ctr"/>
            <a:r>
              <a:rPr lang="es-MX"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rPr>
              <a:t>Misión</a:t>
            </a:r>
            <a:endParaRPr lang="es-ES"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endParaRPr>
          </a:p>
          <a:p>
            <a:pPr algn="ctr">
              <a:lnSpc>
                <a:spcPct val="107000"/>
              </a:lnSpc>
              <a:spcAft>
                <a:spcPts val="1500"/>
              </a:spcAft>
            </a:pPr>
            <a:r>
              <a:rPr lang="es-MX" sz="1600" dirty="0">
                <a:latin typeface="Arabic Typesetting" panose="03020402040406030203" pitchFamily="66" charset="-78"/>
                <a:ea typeface="Batang" panose="02030600000101010101" pitchFamily="18" charset="-127"/>
                <a:cs typeface="Arabic Typesetting" panose="03020402040406030203" pitchFamily="66" charset="-78"/>
              </a:rPr>
              <a:t>Establecer y ejecutar políticas para implementar un sistema integrado de regulación control y gestión del tránsito, transporte terrestre y seguridad vial, a través del uso de tecnología (sistema inteligente de manejo de tráfico), que permita la integración armoniosa de todos los entes demandantes de movilidad que redunde en mejorar la calidad de vida y la preservación del medio ambiente.</a:t>
            </a:r>
            <a:endParaRPr lang="es-ES" sz="1600" dirty="0">
              <a:latin typeface="Arabic Typesetting" panose="03020402040406030203" pitchFamily="66" charset="-78"/>
              <a:ea typeface="Batang" panose="02030600000101010101" pitchFamily="18" charset="-127"/>
              <a:cs typeface="Arabic Typesetting" panose="03020402040406030203" pitchFamily="66" charset="-78"/>
            </a:endParaRPr>
          </a:p>
          <a:p>
            <a:pPr algn="ctr"/>
            <a:r>
              <a:rPr lang="es-MX"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rPr>
              <a:t>Visión</a:t>
            </a:r>
            <a:endParaRPr lang="es-ES"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endParaRPr>
          </a:p>
          <a:p>
            <a:pPr algn="ctr">
              <a:lnSpc>
                <a:spcPct val="107000"/>
              </a:lnSpc>
              <a:spcAft>
                <a:spcPts val="1500"/>
              </a:spcAft>
            </a:pPr>
            <a:r>
              <a:rPr lang="es-MX" sz="1600" dirty="0">
                <a:latin typeface="Arabic Typesetting" panose="03020402040406030203" pitchFamily="66" charset="-78"/>
                <a:ea typeface="Batang" panose="02030600000101010101" pitchFamily="18" charset="-127"/>
                <a:cs typeface="Arabic Typesetting" panose="03020402040406030203" pitchFamily="66" charset="-78"/>
              </a:rPr>
              <a:t>Satisfacer la demanda de los servicios de forma sostenible logrando ser una empresa de referencia a nivel local y nacional, en los trabajos de mantenimiento, infraestructura, vialidad, ambiente y minería, sustentado en una alta competitividad, mediante una imagen empresarial destacada, manteniendo un personal altamente calificado, motivado y comprometido en sus objetivos de trabajo</a:t>
            </a:r>
            <a:r>
              <a:rPr lang="es-MX" dirty="0">
                <a:latin typeface="Batang" panose="02030600000101010101" pitchFamily="18" charset="-127"/>
                <a:ea typeface="Batang" panose="02030600000101010101" pitchFamily="18" charset="-127"/>
                <a:cs typeface="Open Sans"/>
              </a:rPr>
              <a:t>.</a:t>
            </a:r>
            <a:endParaRPr lang="es-E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20533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131998" y="207974"/>
            <a:ext cx="5858508" cy="400110"/>
          </a:xfrm>
          <a:prstGeom prst="rect">
            <a:avLst/>
          </a:prstGeom>
          <a:noFill/>
        </p:spPr>
        <p:txBody>
          <a:bodyPr wrap="square" lIns="91440" tIns="45720" rIns="91440" bIns="45720">
            <a:spAutoFit/>
          </a:bodyPr>
          <a:lstStyle/>
          <a:p>
            <a:pPr algn="ctr"/>
            <a:r>
              <a:rPr lang="es-ES" sz="2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rPr>
              <a:t>Organigrama de la estructura empresarial:</a:t>
            </a:r>
            <a:endParaRPr lang="es-E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endParaRPr>
          </a:p>
        </p:txBody>
      </p:sp>
      <p:grpSp>
        <p:nvGrpSpPr>
          <p:cNvPr id="89" name="Grupo 88"/>
          <p:cNvGrpSpPr/>
          <p:nvPr/>
        </p:nvGrpSpPr>
        <p:grpSpPr>
          <a:xfrm>
            <a:off x="552130" y="824690"/>
            <a:ext cx="7751835" cy="3429258"/>
            <a:chOff x="194321" y="718672"/>
            <a:chExt cx="7751835" cy="3429258"/>
          </a:xfrm>
        </p:grpSpPr>
        <p:sp>
          <p:nvSpPr>
            <p:cNvPr id="36" name="Rectángulo redondeado 35"/>
            <p:cNvSpPr/>
            <p:nvPr/>
          </p:nvSpPr>
          <p:spPr>
            <a:xfrm>
              <a:off x="311144" y="2948826"/>
              <a:ext cx="1085513"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Coordinador de Producción</a:t>
              </a:r>
              <a:endParaRPr lang="es-ES" sz="1000" dirty="0">
                <a:solidFill>
                  <a:schemeClr val="tx1"/>
                </a:solidFill>
              </a:endParaRPr>
            </a:p>
          </p:txBody>
        </p:sp>
        <p:sp>
          <p:nvSpPr>
            <p:cNvPr id="60" name="Rectángulo redondeado 59"/>
            <p:cNvSpPr/>
            <p:nvPr/>
          </p:nvSpPr>
          <p:spPr>
            <a:xfrm>
              <a:off x="7049786" y="2970744"/>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Compras Publicas</a:t>
              </a:r>
              <a:endParaRPr lang="es-ES" sz="1200" dirty="0">
                <a:solidFill>
                  <a:schemeClr val="tx1"/>
                </a:solidFill>
                <a:latin typeface="Aparajita" panose="020B0604020202020204" pitchFamily="34" charset="0"/>
                <a:cs typeface="Aparajita" panose="020B0604020202020204" pitchFamily="34" charset="0"/>
              </a:endParaRPr>
            </a:p>
          </p:txBody>
        </p:sp>
        <p:sp>
          <p:nvSpPr>
            <p:cNvPr id="69" name="Rectángulo redondeado 68"/>
            <p:cNvSpPr/>
            <p:nvPr/>
          </p:nvSpPr>
          <p:spPr>
            <a:xfrm>
              <a:off x="194321" y="3672559"/>
              <a:ext cx="854815" cy="475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latin typeface="Aparajita" panose="020B0604020202020204" pitchFamily="34" charset="0"/>
                  <a:cs typeface="Aparajita" panose="020B0604020202020204" pitchFamily="34" charset="0"/>
                </a:rPr>
                <a:t>Mantenimiento</a:t>
              </a:r>
              <a:endParaRPr lang="es-ES" sz="1000" dirty="0">
                <a:solidFill>
                  <a:schemeClr val="tx1"/>
                </a:solidFill>
                <a:latin typeface="Aparajita" panose="020B0604020202020204" pitchFamily="34" charset="0"/>
                <a:cs typeface="Aparajita" panose="020B0604020202020204" pitchFamily="34" charset="0"/>
              </a:endParaRPr>
            </a:p>
          </p:txBody>
        </p:sp>
        <p:grpSp>
          <p:nvGrpSpPr>
            <p:cNvPr id="88" name="Grupo 87"/>
            <p:cNvGrpSpPr/>
            <p:nvPr/>
          </p:nvGrpSpPr>
          <p:grpSpPr>
            <a:xfrm>
              <a:off x="640054" y="718672"/>
              <a:ext cx="7097367" cy="3429258"/>
              <a:chOff x="640054" y="718672"/>
              <a:chExt cx="7097367" cy="3429258"/>
            </a:xfrm>
          </p:grpSpPr>
          <p:sp>
            <p:nvSpPr>
              <p:cNvPr id="2" name="Rectángulo redondeado 1"/>
              <p:cNvSpPr/>
              <p:nvPr/>
            </p:nvSpPr>
            <p:spPr>
              <a:xfrm>
                <a:off x="3188864" y="718672"/>
                <a:ext cx="1696279" cy="337931"/>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Directorio</a:t>
                </a:r>
                <a:endParaRPr lang="es-ES" dirty="0">
                  <a:solidFill>
                    <a:schemeClr val="tx1"/>
                  </a:solidFill>
                </a:endParaRPr>
              </a:p>
            </p:txBody>
          </p:sp>
          <p:cxnSp>
            <p:nvCxnSpPr>
              <p:cNvPr id="4" name="Conector recto de flecha 3"/>
              <p:cNvCxnSpPr>
                <a:stCxn id="2" idx="2"/>
              </p:cNvCxnSpPr>
              <p:nvPr/>
            </p:nvCxnSpPr>
            <p:spPr>
              <a:xfrm flipH="1">
                <a:off x="4037002" y="1056603"/>
                <a:ext cx="2" cy="262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ángulo redondeado 4"/>
              <p:cNvSpPr/>
              <p:nvPr/>
            </p:nvSpPr>
            <p:spPr>
              <a:xfrm>
                <a:off x="3188862" y="1339468"/>
                <a:ext cx="1696279" cy="33130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Gerencia General</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7" name="Conector recto de flecha 6"/>
              <p:cNvCxnSpPr>
                <a:stCxn id="5" idx="3"/>
              </p:cNvCxnSpPr>
              <p:nvPr/>
            </p:nvCxnSpPr>
            <p:spPr>
              <a:xfrm flipV="1">
                <a:off x="4885141" y="1505120"/>
                <a:ext cx="477079" cy="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5368453" y="1340879"/>
                <a:ext cx="1013791" cy="33130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Asistente</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12" name="Conector recto de flecha 11"/>
              <p:cNvCxnSpPr/>
              <p:nvPr/>
            </p:nvCxnSpPr>
            <p:spPr>
              <a:xfrm flipH="1">
                <a:off x="4037004" y="1670774"/>
                <a:ext cx="2" cy="262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Grupo 19"/>
              <p:cNvGrpSpPr/>
              <p:nvPr/>
            </p:nvGrpSpPr>
            <p:grpSpPr>
              <a:xfrm>
                <a:off x="1556860" y="1951035"/>
                <a:ext cx="5303070" cy="205759"/>
                <a:chOff x="3240157" y="2779644"/>
                <a:chExt cx="5227982" cy="261730"/>
              </a:xfrm>
            </p:grpSpPr>
            <p:cxnSp>
              <p:nvCxnSpPr>
                <p:cNvPr id="16" name="Conector recto 15"/>
                <p:cNvCxnSpPr/>
                <p:nvPr/>
              </p:nvCxnSpPr>
              <p:spPr>
                <a:xfrm>
                  <a:off x="3240157" y="2782957"/>
                  <a:ext cx="52279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240157" y="2782957"/>
                  <a:ext cx="0" cy="25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5685184" y="2782957"/>
                  <a:ext cx="0" cy="25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8461514" y="2779644"/>
                  <a:ext cx="0" cy="25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Rectángulo redondeado 20"/>
              <p:cNvSpPr/>
              <p:nvPr/>
            </p:nvSpPr>
            <p:spPr>
              <a:xfrm>
                <a:off x="758416" y="2189746"/>
                <a:ext cx="1596887" cy="334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Dirección de Operación y Servicios</a:t>
                </a:r>
                <a:endParaRPr lang="es-ES" sz="1200" dirty="0">
                  <a:solidFill>
                    <a:schemeClr val="tx1"/>
                  </a:solidFill>
                  <a:latin typeface="Aparajita" panose="020B0604020202020204" pitchFamily="34" charset="0"/>
                  <a:cs typeface="Aparajita" panose="020B0604020202020204" pitchFamily="34" charset="0"/>
                </a:endParaRPr>
              </a:p>
            </p:txBody>
          </p:sp>
          <p:sp>
            <p:nvSpPr>
              <p:cNvPr id="26" name="Rectángulo redondeado 25"/>
              <p:cNvSpPr/>
              <p:nvPr/>
            </p:nvSpPr>
            <p:spPr>
              <a:xfrm>
                <a:off x="3240155" y="2174311"/>
                <a:ext cx="1596887" cy="334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Dirección Administrativa y Financiera</a:t>
                </a:r>
                <a:endParaRPr lang="es-ES" sz="1200" dirty="0">
                  <a:solidFill>
                    <a:schemeClr val="tx1"/>
                  </a:solidFill>
                  <a:latin typeface="Aparajita" panose="020B0604020202020204" pitchFamily="34" charset="0"/>
                  <a:cs typeface="Aparajita" panose="020B0604020202020204" pitchFamily="34" charset="0"/>
                </a:endParaRPr>
              </a:p>
            </p:txBody>
          </p:sp>
          <p:sp>
            <p:nvSpPr>
              <p:cNvPr id="27" name="Rectángulo redondeado 26"/>
              <p:cNvSpPr/>
              <p:nvPr/>
            </p:nvSpPr>
            <p:spPr>
              <a:xfrm>
                <a:off x="6140534" y="2174311"/>
                <a:ext cx="1596887" cy="334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Dirección de Asesoría Jurídica</a:t>
                </a:r>
                <a:endParaRPr lang="es-ES" sz="1200" dirty="0">
                  <a:solidFill>
                    <a:schemeClr val="tx1"/>
                  </a:solidFill>
                  <a:latin typeface="Aparajita" panose="020B0604020202020204" pitchFamily="34" charset="0"/>
                  <a:cs typeface="Aparajita" panose="020B0604020202020204" pitchFamily="34" charset="0"/>
                </a:endParaRPr>
              </a:p>
            </p:txBody>
          </p:sp>
          <p:grpSp>
            <p:nvGrpSpPr>
              <p:cNvPr id="31" name="Grupo 30"/>
              <p:cNvGrpSpPr/>
              <p:nvPr/>
            </p:nvGrpSpPr>
            <p:grpSpPr>
              <a:xfrm>
                <a:off x="973049" y="2524570"/>
                <a:ext cx="1170436" cy="402915"/>
                <a:chOff x="2213113" y="3414747"/>
                <a:chExt cx="1895061" cy="527773"/>
              </a:xfrm>
            </p:grpSpPr>
            <p:cxnSp>
              <p:nvCxnSpPr>
                <p:cNvPr id="25" name="Conector recto 24"/>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7" name="Grupo 36"/>
              <p:cNvGrpSpPr/>
              <p:nvPr/>
            </p:nvGrpSpPr>
            <p:grpSpPr>
              <a:xfrm>
                <a:off x="3061252" y="2527677"/>
                <a:ext cx="2093844" cy="426504"/>
                <a:chOff x="2213113" y="3414747"/>
                <a:chExt cx="1895061" cy="527773"/>
              </a:xfrm>
            </p:grpSpPr>
            <p:cxnSp>
              <p:nvCxnSpPr>
                <p:cNvPr id="38" name="Conector recto 37"/>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2" name="Grupo 41"/>
              <p:cNvGrpSpPr/>
              <p:nvPr/>
            </p:nvGrpSpPr>
            <p:grpSpPr>
              <a:xfrm>
                <a:off x="6382244" y="2527676"/>
                <a:ext cx="1113466" cy="428551"/>
                <a:chOff x="2213113" y="3414747"/>
                <a:chExt cx="1895061" cy="527773"/>
              </a:xfrm>
            </p:grpSpPr>
            <p:cxnSp>
              <p:nvCxnSpPr>
                <p:cNvPr id="45" name="Conector recto 44"/>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9" name="Rectángulo redondeado 48"/>
              <p:cNvSpPr/>
              <p:nvPr/>
            </p:nvSpPr>
            <p:spPr>
              <a:xfrm>
                <a:off x="1602958" y="2956227"/>
                <a:ext cx="971389"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Coordinador de Servicios</a:t>
                </a:r>
                <a:endParaRPr lang="es-ES" sz="1200" dirty="0">
                  <a:solidFill>
                    <a:schemeClr val="tx1"/>
                  </a:solidFill>
                  <a:latin typeface="Aparajita" panose="020B0604020202020204" pitchFamily="34" charset="0"/>
                  <a:cs typeface="Aparajita" panose="020B0604020202020204" pitchFamily="34" charset="0"/>
                </a:endParaRPr>
              </a:p>
            </p:txBody>
          </p:sp>
          <p:sp>
            <p:nvSpPr>
              <p:cNvPr id="50" name="Rectángulo redondeado 49"/>
              <p:cNvSpPr/>
              <p:nvPr/>
            </p:nvSpPr>
            <p:spPr>
              <a:xfrm>
                <a:off x="2716423" y="2970745"/>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smtClean="0">
                  <a:solidFill>
                    <a:schemeClr val="tx1"/>
                  </a:solidFill>
                  <a:latin typeface="Aparajita" panose="020B0604020202020204" pitchFamily="34" charset="0"/>
                  <a:cs typeface="Aparajita" panose="020B0604020202020204" pitchFamily="34" charset="0"/>
                </a:endParaRPr>
              </a:p>
              <a:p>
                <a:pPr algn="ctr"/>
                <a:r>
                  <a:rPr lang="es-ES" sz="1200" dirty="0" smtClean="0">
                    <a:solidFill>
                      <a:schemeClr val="tx1"/>
                    </a:solidFill>
                    <a:latin typeface="Aparajita" panose="020B0604020202020204" pitchFamily="34" charset="0"/>
                    <a:cs typeface="Aparajita" panose="020B0604020202020204" pitchFamily="34" charset="0"/>
                  </a:rPr>
                  <a:t>Contabilidad	</a:t>
                </a:r>
                <a:endParaRPr lang="es-ES" sz="1200" dirty="0">
                  <a:solidFill>
                    <a:schemeClr val="tx1"/>
                  </a:solidFill>
                  <a:latin typeface="Aparajita" panose="020B0604020202020204" pitchFamily="34" charset="0"/>
                  <a:cs typeface="Aparajita" panose="020B0604020202020204" pitchFamily="34" charset="0"/>
                </a:endParaRPr>
              </a:p>
            </p:txBody>
          </p:sp>
          <p:sp>
            <p:nvSpPr>
              <p:cNvPr id="51" name="Rectángulo redondeado 50"/>
              <p:cNvSpPr/>
              <p:nvPr/>
            </p:nvSpPr>
            <p:spPr>
              <a:xfrm>
                <a:off x="3744647" y="2991052"/>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TICS</a:t>
                </a:r>
                <a:endParaRPr lang="es-ES" sz="1200" dirty="0">
                  <a:solidFill>
                    <a:schemeClr val="tx1"/>
                  </a:solidFill>
                  <a:latin typeface="Aparajita" panose="020B0604020202020204" pitchFamily="34" charset="0"/>
                  <a:cs typeface="Aparajita" panose="020B0604020202020204" pitchFamily="34" charset="0"/>
                </a:endParaRPr>
              </a:p>
            </p:txBody>
          </p:sp>
          <p:sp>
            <p:nvSpPr>
              <p:cNvPr id="52" name="Rectángulo redondeado 51"/>
              <p:cNvSpPr/>
              <p:nvPr/>
            </p:nvSpPr>
            <p:spPr>
              <a:xfrm>
                <a:off x="4741604" y="2991052"/>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Bodega</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54" name="Conector recto de flecha 53"/>
              <p:cNvCxnSpPr/>
              <p:nvPr/>
            </p:nvCxnSpPr>
            <p:spPr>
              <a:xfrm>
                <a:off x="4062206" y="2730203"/>
                <a:ext cx="0" cy="24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ángulo redondeado 58"/>
              <p:cNvSpPr/>
              <p:nvPr/>
            </p:nvSpPr>
            <p:spPr>
              <a:xfrm>
                <a:off x="6052829" y="2991051"/>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Talento Humano</a:t>
                </a:r>
                <a:endParaRPr lang="es-ES" sz="1200" dirty="0">
                  <a:solidFill>
                    <a:schemeClr val="tx1"/>
                  </a:solidFill>
                  <a:latin typeface="Aparajita" panose="020B0604020202020204" pitchFamily="34" charset="0"/>
                  <a:cs typeface="Aparajita" panose="020B0604020202020204" pitchFamily="34" charset="0"/>
                </a:endParaRPr>
              </a:p>
            </p:txBody>
          </p:sp>
          <p:grpSp>
            <p:nvGrpSpPr>
              <p:cNvPr id="61" name="Grupo 60"/>
              <p:cNvGrpSpPr/>
              <p:nvPr/>
            </p:nvGrpSpPr>
            <p:grpSpPr>
              <a:xfrm>
                <a:off x="640054" y="3320664"/>
                <a:ext cx="665987" cy="339543"/>
                <a:chOff x="2213113" y="3414747"/>
                <a:chExt cx="1895061" cy="527773"/>
              </a:xfrm>
            </p:grpSpPr>
            <p:cxnSp>
              <p:nvCxnSpPr>
                <p:cNvPr id="62" name="Conector recto 61"/>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0" name="Rectángulo redondeado 69"/>
              <p:cNvSpPr/>
              <p:nvPr/>
            </p:nvSpPr>
            <p:spPr>
              <a:xfrm>
                <a:off x="1119333" y="3664470"/>
                <a:ext cx="726720" cy="483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Control de calidad</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83" name="Conector recto de flecha 82"/>
              <p:cNvCxnSpPr/>
              <p:nvPr/>
            </p:nvCxnSpPr>
            <p:spPr>
              <a:xfrm flipH="1">
                <a:off x="2264402" y="3320664"/>
                <a:ext cx="2608" cy="33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Rectángulo redondeado 83"/>
              <p:cNvSpPr/>
              <p:nvPr/>
            </p:nvSpPr>
            <p:spPr>
              <a:xfrm>
                <a:off x="1957561" y="3655944"/>
                <a:ext cx="1346355" cy="491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Comercialización</a:t>
                </a:r>
                <a:endParaRPr lang="es-ES" sz="1200" dirty="0">
                  <a:solidFill>
                    <a:schemeClr val="tx1"/>
                  </a:solidFill>
                  <a:latin typeface="Aparajita" panose="020B0604020202020204" pitchFamily="34" charset="0"/>
                  <a:cs typeface="Aparajita" panose="020B0604020202020204" pitchFamily="34" charset="0"/>
                </a:endParaRPr>
              </a:p>
            </p:txBody>
          </p:sp>
        </p:grpSp>
      </p:grpSp>
    </p:spTree>
    <p:extLst>
      <p:ext uri="{BB962C8B-B14F-4D97-AF65-F5344CB8AC3E}">
        <p14:creationId xmlns:p14="http://schemas.microsoft.com/office/powerpoint/2010/main" val="159408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40376" y="2110085"/>
            <a:ext cx="6263253"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CONTRATOS </a:t>
            </a: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2022</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11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05279" y="37659"/>
            <a:ext cx="4638261"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buClrTx/>
            </a:pPr>
            <a:endParaRPr lang="es-ES" b="1" dirty="0" smtClean="0">
              <a:latin typeface="Arabic Typesetting" panose="03020402040406030203" pitchFamily="66" charset="-78"/>
              <a:cs typeface="Arabic Typesetting" panose="03020402040406030203" pitchFamily="66" charset="-78"/>
            </a:endParaRPr>
          </a:p>
          <a:p>
            <a:pPr algn="ctr" eaLnBrk="0" fontAlgn="base" hangingPunct="0">
              <a:spcBef>
                <a:spcPct val="0"/>
              </a:spcBef>
              <a:spcAft>
                <a:spcPct val="0"/>
              </a:spcAft>
              <a:buClrTx/>
            </a:pPr>
            <a:r>
              <a:rPr lang="es-ES" b="1" dirty="0" smtClean="0">
                <a:latin typeface="Arabic Typesetting" panose="03020402040406030203" pitchFamily="66" charset="-78"/>
                <a:cs typeface="Arabic Typesetting" panose="03020402040406030203" pitchFamily="66" charset="-78"/>
              </a:rPr>
              <a:t>ADQUISICIÓN </a:t>
            </a:r>
            <a:r>
              <a:rPr lang="es-ES" b="1" dirty="0">
                <a:latin typeface="Arabic Typesetting" panose="03020402040406030203" pitchFamily="66" charset="-78"/>
                <a:cs typeface="Arabic Typesetting" panose="03020402040406030203" pitchFamily="66" charset="-78"/>
              </a:rPr>
              <a:t>Y COLOCACIÓN DE HORMIGÓN PREMEZCLADO PARA LAS VÍAS EFECTUADAS POR ADMINISTRACIÓN DIRECTA DENTRO DEL CENTRO PARROQUIAL, FASE </a:t>
            </a:r>
            <a:r>
              <a:rPr lang="es-ES" b="1" dirty="0" smtClean="0">
                <a:latin typeface="Arabic Typesetting" panose="03020402040406030203" pitchFamily="66" charset="-78"/>
                <a:cs typeface="Arabic Typesetting" panose="03020402040406030203" pitchFamily="66" charset="-78"/>
              </a:rPr>
              <a:t>3</a:t>
            </a:r>
            <a:endParaRPr lang="es-ES" dirty="0">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tabLst/>
            </a:pP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Beneficiario:</a:t>
            </a:r>
            <a:r>
              <a:rPr kumimoji="0" lang="es-ES" altLang="es-ES" b="0" i="0" u="none" strike="noStrike" cap="none" normalizeH="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 Parroquia </a:t>
            </a:r>
            <a:r>
              <a:rPr kumimoji="0" lang="es-ES" altLang="es-ES" b="0" i="0" u="none" strike="noStrike" cap="none" normalizeH="0" dirty="0" err="1"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Sinincay</a:t>
            </a:r>
            <a:r>
              <a:rPr kumimoji="0" lang="es-ES" altLang="es-ES" b="0" i="0" u="none" strike="noStrike" cap="none" normalizeH="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 Cantón Cuenca.</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Firma </a:t>
            </a: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del contrato: </a:t>
            </a:r>
            <a:r>
              <a:rPr lang="es-ES" altLang="es-ES" dirty="0" smtClean="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rPr>
              <a:t>10/12/2021</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Fecha de inicio de trabajos: </a:t>
            </a: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21/12/2021</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Plazo de ejecución: </a:t>
            </a: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60 </a:t>
            </a: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días.</a:t>
            </a:r>
            <a:endParaRPr lang="es-ES" altLang="es-ES" dirty="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Fecha de terminación de la </a:t>
            </a: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obra:</a:t>
            </a:r>
            <a:r>
              <a:rPr kumimoji="0" lang="es-ES" altLang="es-ES" b="0" i="0" u="none" strike="noStrike" cap="none" normalizeH="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 18/02/2022</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endParaRPr>
          </a:p>
          <a:p>
            <a:pPr marL="285750" indent="-285750" eaLnBrk="0" fontAlgn="base" hangingPunct="0">
              <a:spcBef>
                <a:spcPct val="0"/>
              </a:spcBef>
              <a:spcAft>
                <a:spcPct val="0"/>
              </a:spcAft>
              <a:buClrTx/>
              <a:buFont typeface="Courier New" panose="02070309020205020404" pitchFamily="49" charset="0"/>
              <a:buChar char="o"/>
            </a:pPr>
            <a:r>
              <a:rPr lang="es-ES" dirty="0" smtClean="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rPr>
              <a:t>Monto </a:t>
            </a:r>
            <a:r>
              <a:rPr lang="es-ES" dirty="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rPr>
              <a:t>ejecutado </a:t>
            </a:r>
            <a:r>
              <a:rPr lang="es-ES" dirty="0" smtClean="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rPr>
              <a:t>50,606.38</a:t>
            </a:r>
            <a:endParaRPr lang="es-ES" dirty="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s-ES" altLang="es-ES" sz="1200" b="0" i="0" u="none" strike="noStrike" cap="none" normalizeH="0" baseline="0" dirty="0" smtClean="0">
              <a:ln>
                <a:noFill/>
              </a:ln>
              <a:solidFill>
                <a:schemeClr val="bg2"/>
              </a:solidFill>
              <a:effectLst/>
              <a:latin typeface="Batang" panose="02030600000101010101" pitchFamily="18" charset="-127"/>
              <a:ea typeface="Batang" panose="02030600000101010101" pitchFamily="18" charset="-12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7"/>
          <p:cNvSpPr>
            <a:spLocks noChangeArrowheads="1"/>
          </p:cNvSpPr>
          <p:nvPr/>
        </p:nvSpPr>
        <p:spPr bwMode="auto">
          <a:xfrm>
            <a:off x="152400" y="478795"/>
            <a:ext cx="2295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1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rPr>
              <a:t> </a:t>
            </a:r>
            <a:endParaRPr kumimoji="0" lang="es-ES" altLang="es-ES" sz="600" b="0" i="0" u="none" strike="noStrike" cap="none" normalizeH="0" baseline="0" dirty="0" smtClean="0">
              <a:ln>
                <a:noFill/>
              </a:ln>
              <a:solidFill>
                <a:schemeClr val="tx1"/>
              </a:solidFill>
              <a:effectLst/>
            </a:endParaRPr>
          </a:p>
        </p:txBody>
      </p:sp>
      <p:pic>
        <p:nvPicPr>
          <p:cNvPr id="1026" name="Imagen 2"/>
          <p:cNvPicPr>
            <a:picLocks noChangeAspect="1" noChangeArrowheads="1"/>
          </p:cNvPicPr>
          <p:nvPr/>
        </p:nvPicPr>
        <p:blipFill>
          <a:blip r:embed="rId2">
            <a:extLst>
              <a:ext uri="{28A0092B-C50C-407E-A947-70E740481C1C}">
                <a14:useLocalDpi xmlns:a14="http://schemas.microsoft.com/office/drawing/2010/main" val="0"/>
              </a:ext>
            </a:extLst>
          </a:blip>
          <a:srcRect t="25841" b="-1520"/>
          <a:stretch>
            <a:fillRect/>
          </a:stretch>
        </p:blipFill>
        <p:spPr bwMode="auto">
          <a:xfrm>
            <a:off x="616002" y="2837497"/>
            <a:ext cx="2324100" cy="1533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948" y="2831147"/>
            <a:ext cx="2103437" cy="1539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n 12"/>
          <p:cNvPicPr>
            <a:picLocks noChangeAspect="1" noChangeArrowheads="1"/>
          </p:cNvPicPr>
          <p:nvPr/>
        </p:nvPicPr>
        <p:blipFill>
          <a:blip r:embed="rId4">
            <a:extLst>
              <a:ext uri="{28A0092B-C50C-407E-A947-70E740481C1C}">
                <a14:useLocalDpi xmlns:a14="http://schemas.microsoft.com/office/drawing/2010/main" val="0"/>
              </a:ext>
            </a:extLst>
          </a:blip>
          <a:srcRect b="7692"/>
          <a:stretch>
            <a:fillRect/>
          </a:stretch>
        </p:blipFill>
        <p:spPr bwMode="auto">
          <a:xfrm>
            <a:off x="5471231" y="2831147"/>
            <a:ext cx="2067422" cy="15393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231" y="1267246"/>
            <a:ext cx="2103437" cy="1446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33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4800" y="450793"/>
            <a:ext cx="5937971" cy="3724096"/>
          </a:xfrm>
          <a:prstGeom prst="rect">
            <a:avLst/>
          </a:prstGeom>
        </p:spPr>
        <p:txBody>
          <a:bodyPr wrap="square">
            <a:spAutoFit/>
          </a:bodyPr>
          <a:lstStyle/>
          <a:p>
            <a:pPr lvl="0" algn="ctr"/>
            <a:r>
              <a:rPr lang="es-ES" b="1" dirty="0">
                <a:latin typeface="Arabic Typesetting" panose="03020402040406030203" pitchFamily="66" charset="-78"/>
                <a:cs typeface="Arabic Typesetting" panose="03020402040406030203" pitchFamily="66" charset="-78"/>
              </a:rPr>
              <a:t>MEJORAMIENTO VIAL A NIVEL DE ASFALTO DE LA CALLE JUAN BAUTISTA SÁNCHEZ, DEL BARRIO EL FLORESTAL DE LA PARROQUIA SAN JOAQUÍN DE LA PROVINCIA DEL AZUAY, CON RECURSOS CORRESPONDIENTES A REDISTRIBUCIÓN EQUITATIVA SOCIAL DELEGADA DE LA COMPETENCIA VIAL RURAL AÑO </a:t>
            </a:r>
            <a:r>
              <a:rPr lang="es-ES" b="1" dirty="0" smtClean="0">
                <a:latin typeface="Arabic Typesetting" panose="03020402040406030203" pitchFamily="66" charset="-78"/>
                <a:cs typeface="Arabic Typesetting" panose="03020402040406030203" pitchFamily="66" charset="-78"/>
              </a:rPr>
              <a:t>2020</a:t>
            </a:r>
          </a:p>
          <a:p>
            <a:pPr lvl="0" algn="ctr"/>
            <a:endParaRPr lang="es-ES" b="1" dirty="0">
              <a:latin typeface="Arabic Typesetting" panose="03020402040406030203" pitchFamily="66" charset="-78"/>
              <a:cs typeface="Arabic Typesetting" panose="03020402040406030203" pitchFamily="66" charset="-78"/>
            </a:endParaRPr>
          </a:p>
          <a:p>
            <a:pPr lvl="0" algn="ctr"/>
            <a:endParaRPr lang="es-ES" b="1" dirty="0" smtClean="0">
              <a:latin typeface="Arabic Typesetting" panose="03020402040406030203" pitchFamily="66" charset="-78"/>
              <a:cs typeface="Arabic Typesetting" panose="03020402040406030203" pitchFamily="66" charset="-78"/>
            </a:endParaRPr>
          </a:p>
          <a:p>
            <a:pPr lvl="0" algn="ctr"/>
            <a:endParaRPr lang="es-ES" b="1" dirty="0">
              <a:latin typeface="Arabic Typesetting" panose="03020402040406030203" pitchFamily="66" charset="-78"/>
              <a:cs typeface="Arabic Typesetting" panose="03020402040406030203" pitchFamily="66" charset="-78"/>
            </a:endParaRPr>
          </a:p>
          <a:p>
            <a:pPr marL="285750" indent="-285750" algn="just">
              <a:spcAft>
                <a:spcPts val="800"/>
              </a:spcAft>
              <a:buFont typeface="Courier New" panose="02070309020205020404" pitchFamily="49" charset="0"/>
              <a:buChar char="o"/>
            </a:pP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Beneficiario: Parroquia San Joaquín, Cantón Cuenca.</a:t>
            </a:r>
          </a:p>
          <a:p>
            <a:pPr marL="285750" indent="-285750" algn="just">
              <a:spcAft>
                <a:spcPts val="800"/>
              </a:spcAft>
              <a:buFont typeface="Courier New" panose="02070309020205020404" pitchFamily="49" charset="0"/>
              <a:buChar char="o"/>
            </a:pP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Firma </a:t>
            </a:r>
            <a:r>
              <a:rPr lang="es-ES" dirty="0">
                <a:latin typeface="Arabic Typesetting" panose="03020402040406030203" pitchFamily="66" charset="-78"/>
                <a:ea typeface="Batang" panose="02030600000101010101" pitchFamily="18" charset="-127"/>
                <a:cs typeface="Arabic Typesetting" panose="03020402040406030203" pitchFamily="66" charset="-78"/>
              </a:rPr>
              <a:t>del contrato: </a:t>
            </a: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15/12/2021</a:t>
            </a:r>
            <a:endParaRPr lang="es-ES" dirty="0" smtClean="0">
              <a:latin typeface="Arabic Typesetting" panose="03020402040406030203" pitchFamily="66" charset="-78"/>
              <a:ea typeface="Batang" panose="02030600000101010101" pitchFamily="18" charset="-127"/>
              <a:cs typeface="Arabic Typesetting" panose="03020402040406030203" pitchFamily="66" charset="-78"/>
            </a:endParaRPr>
          </a:p>
          <a:p>
            <a:pPr marL="285750" indent="-285750" algn="just">
              <a:spcAft>
                <a:spcPts val="800"/>
              </a:spcAft>
              <a:buFont typeface="Courier New" panose="02070309020205020404" pitchFamily="49" charset="0"/>
              <a:buChar char="o"/>
            </a:pP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Fecha </a:t>
            </a:r>
            <a:r>
              <a:rPr lang="es-ES" dirty="0">
                <a:latin typeface="Arabic Typesetting" panose="03020402040406030203" pitchFamily="66" charset="-78"/>
                <a:ea typeface="Batang" panose="02030600000101010101" pitchFamily="18" charset="-127"/>
                <a:cs typeface="Arabic Typesetting" panose="03020402040406030203" pitchFamily="66" charset="-78"/>
              </a:rPr>
              <a:t>de inicio de trabajos: </a:t>
            </a: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05/01/2022</a:t>
            </a:r>
            <a:endParaRPr lang="es-ES" dirty="0">
              <a:latin typeface="Arabic Typesetting" panose="03020402040406030203" pitchFamily="66" charset="-78"/>
              <a:ea typeface="Batang" panose="02030600000101010101" pitchFamily="18" charset="-127"/>
              <a:cs typeface="Arabic Typesetting" panose="03020402040406030203" pitchFamily="66" charset="-78"/>
            </a:endParaRPr>
          </a:p>
          <a:p>
            <a:pPr marL="285750" indent="-285750" algn="just">
              <a:spcAft>
                <a:spcPts val="800"/>
              </a:spcAft>
              <a:buFont typeface="Courier New" panose="02070309020205020404" pitchFamily="49" charset="0"/>
              <a:buChar char="o"/>
              <a:tabLst>
                <a:tab pos="2143125" algn="l"/>
                <a:tab pos="2257425" algn="l"/>
              </a:tabLst>
            </a:pPr>
            <a:r>
              <a:rPr lang="es-ES" dirty="0">
                <a:latin typeface="Arabic Typesetting" panose="03020402040406030203" pitchFamily="66" charset="-78"/>
                <a:ea typeface="Batang" panose="02030600000101010101" pitchFamily="18" charset="-127"/>
                <a:cs typeface="Arabic Typesetting" panose="03020402040406030203" pitchFamily="66" charset="-78"/>
              </a:rPr>
              <a:t>Plazo de ejecución: 45 días.	</a:t>
            </a:r>
          </a:p>
          <a:p>
            <a:pPr marL="285750" indent="-285750" algn="just">
              <a:spcAft>
                <a:spcPts val="800"/>
              </a:spcAft>
              <a:buFont typeface="Courier New" panose="02070309020205020404" pitchFamily="49" charset="0"/>
              <a:buChar char="o"/>
            </a:pPr>
            <a:r>
              <a:rPr lang="es-ES" dirty="0">
                <a:latin typeface="Arabic Typesetting" panose="03020402040406030203" pitchFamily="66" charset="-78"/>
                <a:ea typeface="Batang" panose="02030600000101010101" pitchFamily="18" charset="-127"/>
                <a:cs typeface="Arabic Typesetting" panose="03020402040406030203" pitchFamily="66" charset="-78"/>
              </a:rPr>
              <a:t>Fecha de terminación de la obra: </a:t>
            </a: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03/03/2022</a:t>
            </a:r>
            <a:endParaRPr lang="es-ES" dirty="0">
              <a:latin typeface="Arabic Typesetting" panose="03020402040406030203" pitchFamily="66" charset="-78"/>
              <a:ea typeface="Batang" panose="02030600000101010101" pitchFamily="18" charset="-127"/>
              <a:cs typeface="Arabic Typesetting" panose="03020402040406030203" pitchFamily="66" charset="-78"/>
            </a:endParaRPr>
          </a:p>
          <a:p>
            <a:pPr marL="285750" indent="-285750" algn="just">
              <a:spcAft>
                <a:spcPts val="800"/>
              </a:spcAft>
              <a:buFont typeface="Courier New" panose="02070309020205020404" pitchFamily="49" charset="0"/>
              <a:buChar char="o"/>
            </a:pPr>
            <a:r>
              <a:rPr lang="es-ES" dirty="0">
                <a:latin typeface="Arabic Typesetting" panose="03020402040406030203" pitchFamily="66" charset="-78"/>
                <a:ea typeface="Batang" panose="02030600000101010101" pitchFamily="18" charset="-127"/>
                <a:cs typeface="Arabic Typesetting" panose="03020402040406030203" pitchFamily="66" charset="-78"/>
              </a:rPr>
              <a:t>Monto del contrato: </a:t>
            </a: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53,282.14</a:t>
            </a:r>
            <a:endParaRPr lang="es-ES" dirty="0">
              <a:latin typeface="Arabic Typesetting" panose="03020402040406030203" pitchFamily="66" charset="-78"/>
              <a:ea typeface="Batang" panose="02030600000101010101" pitchFamily="18" charset="-127"/>
              <a:cs typeface="Arabic Typesetting" panose="03020402040406030203" pitchFamily="66" charset="-78"/>
            </a:endParaRPr>
          </a:p>
          <a:p>
            <a:pPr marL="285750" indent="-285750">
              <a:buFont typeface="Courier New" panose="02070309020205020404" pitchFamily="49" charset="0"/>
              <a:buChar char="o"/>
            </a:pPr>
            <a:r>
              <a:rPr lang="es-ES" dirty="0">
                <a:latin typeface="Arabic Typesetting" panose="03020402040406030203" pitchFamily="66" charset="-78"/>
                <a:ea typeface="Batang" panose="02030600000101010101" pitchFamily="18" charset="-127"/>
                <a:cs typeface="Arabic Typesetting" panose="03020402040406030203" pitchFamily="66" charset="-78"/>
              </a:rPr>
              <a:t>Monto ejecutado: </a:t>
            </a: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53,271.14</a:t>
            </a:r>
            <a:endParaRPr lang="es-ES" dirty="0">
              <a:latin typeface="Arabic Typesetting" panose="03020402040406030203" pitchFamily="66" charset="-78"/>
              <a:ea typeface="Batang" panose="02030600000101010101" pitchFamily="18" charset="-127"/>
              <a:cs typeface="Arabic Typesetting" panose="03020402040406030203" pitchFamily="66" charset="-78"/>
            </a:endParaRPr>
          </a:p>
        </p:txBody>
      </p:sp>
      <p:pic>
        <p:nvPicPr>
          <p:cNvPr id="2050" name="Imagen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771" y="1521422"/>
            <a:ext cx="2339975" cy="135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n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771" y="3144895"/>
            <a:ext cx="2371725" cy="1341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n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786" y="3144895"/>
            <a:ext cx="2195602" cy="1341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n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314" y="1521422"/>
            <a:ext cx="1824546" cy="1372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1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90561" y="927926"/>
            <a:ext cx="4572000" cy="3251146"/>
          </a:xfrm>
          <a:prstGeom prst="rect">
            <a:avLst/>
          </a:prstGeom>
        </p:spPr>
        <p:txBody>
          <a:bodyPr>
            <a:spAutoFit/>
          </a:bodyPr>
          <a:lstStyle/>
          <a:p>
            <a:pPr lvl="0" algn="r">
              <a:lnSpc>
                <a:spcPct val="107000"/>
              </a:lnSpc>
              <a:spcAft>
                <a:spcPts val="800"/>
              </a:spcAft>
            </a:pPr>
            <a:r>
              <a:rPr lang="es-ES" b="1" dirty="0">
                <a:latin typeface="Arabic Typesetting" panose="03020402040406030203" pitchFamily="66" charset="-78"/>
                <a:cs typeface="Arabic Typesetting" panose="03020402040406030203" pitchFamily="66" charset="-78"/>
              </a:rPr>
              <a:t>ALQUILER DE EQUIPO CAMINERO, PARA TRABAJOS DE MANTENIMIENTO VIAL EN EL CANTÓN PAUTE, PROVINCIA DEL </a:t>
            </a:r>
            <a:r>
              <a:rPr lang="es-ES" b="1" dirty="0" smtClean="0">
                <a:latin typeface="Arabic Typesetting" panose="03020402040406030203" pitchFamily="66" charset="-78"/>
                <a:cs typeface="Arabic Typesetting" panose="03020402040406030203" pitchFamily="66" charset="-78"/>
              </a:rPr>
              <a:t>AZUAY</a:t>
            </a:r>
          </a:p>
          <a:p>
            <a:pPr lvl="0" algn="r">
              <a:lnSpc>
                <a:spcPct val="107000"/>
              </a:lnSpc>
              <a:spcAft>
                <a:spcPts val="800"/>
              </a:spcAft>
            </a:pPr>
            <a:endParaRPr lang="es-ES" b="1" dirty="0">
              <a:latin typeface="Arabic Typesetting" panose="03020402040406030203" pitchFamily="66" charset="-78"/>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smtClean="0">
                <a:solidFill>
                  <a:schemeClr val="bg2"/>
                </a:solidFill>
                <a:latin typeface="Arabic Typesetting" panose="03020402040406030203" pitchFamily="66" charset="-78"/>
                <a:ea typeface="Open Sans"/>
                <a:cs typeface="Arabic Typesetting" panose="03020402040406030203" pitchFamily="66" charset="-78"/>
              </a:rPr>
              <a:t>Beneficiario: Parroquias del Cantón Paute</a:t>
            </a:r>
          </a:p>
          <a:p>
            <a:pPr marL="285750" indent="-285750" algn="r">
              <a:lnSpc>
                <a:spcPct val="107000"/>
              </a:lnSpc>
              <a:spcAft>
                <a:spcPts val="800"/>
              </a:spcAft>
              <a:buFont typeface="Courier New" panose="02070309020205020404" pitchFamily="49" charset="0"/>
              <a:buChar char="o"/>
            </a:pPr>
            <a:r>
              <a:rPr lang="es-ES" dirty="0" smtClean="0">
                <a:solidFill>
                  <a:schemeClr val="bg2"/>
                </a:solidFill>
                <a:latin typeface="Arabic Typesetting" panose="03020402040406030203" pitchFamily="66" charset="-78"/>
                <a:ea typeface="Open Sans"/>
                <a:cs typeface="Arabic Typesetting" panose="03020402040406030203" pitchFamily="66" charset="-78"/>
              </a:rPr>
              <a:t>Firma </a:t>
            </a:r>
            <a:r>
              <a:rPr lang="es-ES" dirty="0">
                <a:solidFill>
                  <a:schemeClr val="bg2"/>
                </a:solidFill>
                <a:latin typeface="Arabic Typesetting" panose="03020402040406030203" pitchFamily="66" charset="-78"/>
                <a:ea typeface="Open Sans"/>
                <a:cs typeface="Arabic Typesetting" panose="03020402040406030203" pitchFamily="66" charset="-78"/>
              </a:rPr>
              <a:t>del </a:t>
            </a:r>
            <a:r>
              <a:rPr lang="es-ES" dirty="0" smtClean="0">
                <a:solidFill>
                  <a:schemeClr val="bg2"/>
                </a:solidFill>
                <a:latin typeface="Arabic Typesetting" panose="03020402040406030203" pitchFamily="66" charset="-78"/>
                <a:ea typeface="Open Sans"/>
                <a:cs typeface="Arabic Typesetting" panose="03020402040406030203" pitchFamily="66" charset="-78"/>
              </a:rPr>
              <a:t>contrato: 01/02/2022</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Fecha de inicio de trabajos: </a:t>
            </a:r>
            <a:r>
              <a:rPr lang="es-ES" dirty="0" smtClean="0">
                <a:solidFill>
                  <a:schemeClr val="bg2"/>
                </a:solidFill>
                <a:latin typeface="Arabic Typesetting" panose="03020402040406030203" pitchFamily="66" charset="-78"/>
                <a:ea typeface="Open Sans"/>
                <a:cs typeface="Arabic Typesetting" panose="03020402040406030203" pitchFamily="66" charset="-78"/>
              </a:rPr>
              <a:t>02/02/2022</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Plazo de ejecución: </a:t>
            </a:r>
            <a:r>
              <a:rPr lang="es-ES" dirty="0" smtClean="0">
                <a:solidFill>
                  <a:schemeClr val="bg2"/>
                </a:solidFill>
                <a:latin typeface="Arabic Typesetting" panose="03020402040406030203" pitchFamily="66" charset="-78"/>
                <a:ea typeface="Open Sans"/>
                <a:cs typeface="Arabic Typesetting" panose="03020402040406030203" pitchFamily="66" charset="-78"/>
              </a:rPr>
              <a:t>5 meses</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Fecha de terminación de la </a:t>
            </a:r>
            <a:r>
              <a:rPr lang="es-ES" dirty="0" smtClean="0">
                <a:solidFill>
                  <a:schemeClr val="bg2"/>
                </a:solidFill>
                <a:latin typeface="Arabic Typesetting" panose="03020402040406030203" pitchFamily="66" charset="-78"/>
                <a:ea typeface="Open Sans"/>
                <a:cs typeface="Arabic Typesetting" panose="03020402040406030203" pitchFamily="66" charset="-78"/>
              </a:rPr>
              <a:t>obra: 30/06/2022</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Monto del contrato </a:t>
            </a:r>
            <a:r>
              <a:rPr lang="es-ES" dirty="0" smtClean="0">
                <a:solidFill>
                  <a:schemeClr val="bg2"/>
                </a:solidFill>
                <a:latin typeface="Arabic Typesetting" panose="03020402040406030203" pitchFamily="66" charset="-78"/>
                <a:ea typeface="Open Sans"/>
                <a:cs typeface="Arabic Typesetting" panose="03020402040406030203" pitchFamily="66" charset="-78"/>
              </a:rPr>
              <a:t>160.640,00</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Monto ejecutado </a:t>
            </a:r>
            <a:r>
              <a:rPr lang="es-ES" dirty="0" smtClean="0">
                <a:solidFill>
                  <a:schemeClr val="bg2"/>
                </a:solidFill>
                <a:latin typeface="Arabic Typesetting" panose="03020402040406030203" pitchFamily="66" charset="-78"/>
                <a:ea typeface="Open Sans"/>
                <a:cs typeface="Arabic Typesetting" panose="03020402040406030203" pitchFamily="66" charset="-78"/>
              </a:rPr>
              <a:t>160.639,50</a:t>
            </a:r>
            <a:r>
              <a:rPr lang="es-ES" dirty="0" smtClean="0">
                <a:solidFill>
                  <a:schemeClr val="bg2"/>
                </a:solidFill>
                <a:latin typeface="Arabic Typesetting" panose="03020402040406030203" pitchFamily="66" charset="-78"/>
                <a:ea typeface="Open Sans"/>
                <a:cs typeface="Arabic Typesetting" panose="03020402040406030203" pitchFamily="66" charset="-78"/>
              </a:rPr>
              <a:t>      </a:t>
            </a:r>
            <a:r>
              <a:rPr lang="es-ES" sz="1600" dirty="0" smtClean="0">
                <a:solidFill>
                  <a:schemeClr val="bg2"/>
                </a:solidFill>
                <a:latin typeface="Arabic Typesetting" panose="03020402040406030203" pitchFamily="66" charset="-78"/>
                <a:ea typeface="Open Sans"/>
                <a:cs typeface="Arabic Typesetting" panose="03020402040406030203" pitchFamily="66" charset="-78"/>
              </a:rPr>
              <a:t>                 </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3074" name="Imagen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11" y="2743187"/>
            <a:ext cx="2247900" cy="1546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009" y="2917302"/>
            <a:ext cx="2466975" cy="1544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n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197" y="1251922"/>
            <a:ext cx="2300288" cy="15605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n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72" y="927926"/>
            <a:ext cx="242252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8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6153" y="1161527"/>
            <a:ext cx="3171642" cy="2967800"/>
          </a:xfrm>
          <a:prstGeom prst="rect">
            <a:avLst/>
          </a:prstGeom>
        </p:spPr>
        <p:txBody>
          <a:bodyPr wrap="square">
            <a:spAutoFit/>
          </a:bodyPr>
          <a:lstStyle/>
          <a:p>
            <a:pPr lvl="0"/>
            <a:r>
              <a:rPr lang="es-ES" b="1" dirty="0">
                <a:latin typeface="Arabic Typesetting" panose="03020402040406030203" pitchFamily="66" charset="-78"/>
                <a:cs typeface="Arabic Typesetting" panose="03020402040406030203" pitchFamily="66" charset="-78"/>
              </a:rPr>
              <a:t>BACHEO ASFÁLTICO DE VARIAS VÍAS DE LA PARROQUIA RICAURTE CANTÓN CUENCA PROVINCIA DEL AZUAY</a:t>
            </a:r>
          </a:p>
          <a:p>
            <a:pPr lvl="0" algn="ctr">
              <a:lnSpc>
                <a:spcPct val="107000"/>
              </a:lnSpc>
              <a:spcAft>
                <a:spcPts val="800"/>
              </a:spcAft>
            </a:pP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smtClean="0">
                <a:latin typeface="Arabic Typesetting" panose="03020402040406030203" pitchFamily="66" charset="-78"/>
                <a:ea typeface="Open Sans"/>
                <a:cs typeface="Arabic Typesetting" panose="03020402040406030203" pitchFamily="66" charset="-78"/>
              </a:rPr>
              <a:t>Beneficiarios: Parroqui</a:t>
            </a:r>
            <a:r>
              <a:rPr lang="es-ES" dirty="0" smtClean="0">
                <a:latin typeface="Arabic Typesetting" panose="03020402040406030203" pitchFamily="66" charset="-78"/>
                <a:ea typeface="Open Sans"/>
                <a:cs typeface="Arabic Typesetting" panose="03020402040406030203" pitchFamily="66" charset="-78"/>
              </a:rPr>
              <a:t>a Ricaurte, Cantón Cuenca</a:t>
            </a:r>
            <a:endParaRPr lang="es-ES" dirty="0" smtClean="0">
              <a:latin typeface="Arabic Typesetting" panose="03020402040406030203" pitchFamily="66" charset="-78"/>
              <a:ea typeface="Open Sans"/>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smtClean="0">
                <a:latin typeface="Arabic Typesetting" panose="03020402040406030203" pitchFamily="66" charset="-78"/>
                <a:ea typeface="Open Sans"/>
                <a:cs typeface="Arabic Typesetting" panose="03020402040406030203" pitchFamily="66" charset="-78"/>
              </a:rPr>
              <a:t>Firma </a:t>
            </a:r>
            <a:r>
              <a:rPr lang="es-ES" dirty="0">
                <a:latin typeface="Arabic Typesetting" panose="03020402040406030203" pitchFamily="66" charset="-78"/>
                <a:ea typeface="Open Sans"/>
                <a:cs typeface="Arabic Typesetting" panose="03020402040406030203" pitchFamily="66" charset="-78"/>
              </a:rPr>
              <a:t>del </a:t>
            </a:r>
            <a:r>
              <a:rPr lang="es-ES" dirty="0" smtClean="0">
                <a:latin typeface="Arabic Typesetting" panose="03020402040406030203" pitchFamily="66" charset="-78"/>
                <a:ea typeface="Open Sans"/>
                <a:cs typeface="Arabic Typesetting" panose="03020402040406030203" pitchFamily="66" charset="-78"/>
              </a:rPr>
              <a:t>contrato:15/02/2022</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Fecha de inicio de trabajos: </a:t>
            </a:r>
            <a:r>
              <a:rPr lang="es-ES" dirty="0" smtClean="0">
                <a:latin typeface="Arabic Typesetting" panose="03020402040406030203" pitchFamily="66" charset="-78"/>
                <a:ea typeface="Open Sans"/>
                <a:cs typeface="Arabic Typesetting" panose="03020402040406030203" pitchFamily="66" charset="-78"/>
              </a:rPr>
              <a:t>23/02/2022</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Plazo de ejecución: </a:t>
            </a:r>
            <a:r>
              <a:rPr lang="es-ES" dirty="0" smtClean="0">
                <a:latin typeface="Arabic Typesetting" panose="03020402040406030203" pitchFamily="66" charset="-78"/>
                <a:ea typeface="Open Sans"/>
                <a:cs typeface="Arabic Typesetting" panose="03020402040406030203" pitchFamily="66" charset="-78"/>
              </a:rPr>
              <a:t>45</a:t>
            </a:r>
            <a:r>
              <a:rPr lang="es-ES" dirty="0" smtClean="0">
                <a:latin typeface="Arabic Typesetting" panose="03020402040406030203" pitchFamily="66" charset="-78"/>
                <a:ea typeface="Open Sans"/>
                <a:cs typeface="Arabic Typesetting" panose="03020402040406030203" pitchFamily="66" charset="-78"/>
              </a:rPr>
              <a:t> </a:t>
            </a:r>
            <a:r>
              <a:rPr lang="es-ES" dirty="0">
                <a:latin typeface="Arabic Typesetting" panose="03020402040406030203" pitchFamily="66" charset="-78"/>
                <a:ea typeface="Open Sans"/>
                <a:cs typeface="Arabic Typesetting" panose="03020402040406030203" pitchFamily="66" charset="-78"/>
              </a:rPr>
              <a:t>días.</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Fecha de terminación de la </a:t>
            </a:r>
            <a:r>
              <a:rPr lang="es-ES" dirty="0" smtClean="0">
                <a:latin typeface="Arabic Typesetting" panose="03020402040406030203" pitchFamily="66" charset="-78"/>
                <a:ea typeface="Open Sans"/>
                <a:cs typeface="Arabic Typesetting" panose="03020402040406030203" pitchFamily="66" charset="-78"/>
              </a:rPr>
              <a:t>obra: 04/04/2022</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Monto del contrato </a:t>
            </a:r>
            <a:r>
              <a:rPr lang="es-ES" dirty="0" smtClean="0">
                <a:latin typeface="Arabic Typesetting" panose="03020402040406030203" pitchFamily="66" charset="-78"/>
                <a:ea typeface="Open Sans"/>
                <a:cs typeface="Arabic Typesetting" panose="03020402040406030203" pitchFamily="66" charset="-78"/>
              </a:rPr>
              <a:t>94,058.25</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4098" name="Imagen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621" y="969028"/>
            <a:ext cx="2401860" cy="167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agen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180" y="2929590"/>
            <a:ext cx="2400300" cy="1562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gen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684" y="969027"/>
            <a:ext cx="2400300" cy="167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n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2865" y="2912128"/>
            <a:ext cx="2293937" cy="15795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31804"/>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TotalTime>
  <Words>1338</Words>
  <Application>Microsoft Office PowerPoint</Application>
  <PresentationFormat>Presentación en pantalla (16:9)</PresentationFormat>
  <Paragraphs>202</Paragraphs>
  <Slides>23</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23</vt:i4>
      </vt:variant>
    </vt:vector>
  </HeadingPairs>
  <TitlesOfParts>
    <vt:vector size="37" baseType="lpstr">
      <vt:lpstr>Wingdings</vt:lpstr>
      <vt:lpstr>Arial</vt:lpstr>
      <vt:lpstr>Batang</vt:lpstr>
      <vt:lpstr>Cambria</vt:lpstr>
      <vt:lpstr>Comic Sans MS</vt:lpstr>
      <vt:lpstr>Open Sans</vt:lpstr>
      <vt:lpstr>Bookman Old Style</vt:lpstr>
      <vt:lpstr>Arabic Typesetting</vt:lpstr>
      <vt:lpstr>BatangChe</vt:lpstr>
      <vt:lpstr>Calibri</vt:lpstr>
      <vt:lpstr>Aparajita</vt:lpstr>
      <vt:lpstr>Courier New</vt:lpstr>
      <vt:lpstr>Nunito</vt:lpstr>
      <vt:lpstr>Shift</vt:lpstr>
      <vt:lpstr>RENDICIÓN DE CUENTAS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dc:title>
  <dc:creator>USUARIO</dc:creator>
  <cp:lastModifiedBy>USUARIO</cp:lastModifiedBy>
  <cp:revision>29</cp:revision>
  <dcterms:modified xsi:type="dcterms:W3CDTF">2023-05-18T20:55:50Z</dcterms:modified>
</cp:coreProperties>
</file>